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78992"/>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1078992"/>
            <a:ext cx="12191695" cy="502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TextBox 3"/>
          <p:cNvSpPr txBox="1"/>
          <p:nvPr/>
        </p:nvSpPr>
        <p:spPr>
          <a:xfrm>
            <a:off x="548640" y="182880"/>
            <a:ext cx="8778240" cy="256032"/>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8FB8DA"/>
                </a:solidFill>
                <a:latin typeface="Calibri"/>
              </a:rPr>
              <a:t>BEK ID  ·  MERKEZİ KİMLİK VE TEK OTURUM (SSO) ALTYAPISI</a:t>
            </a:r>
          </a:p>
        </p:txBody>
      </p:sp>
      <p:sp>
        <p:nvSpPr>
          <p:cNvPr id="5" name="TextBox 4"/>
          <p:cNvSpPr txBox="1"/>
          <p:nvPr/>
        </p:nvSpPr>
        <p:spPr>
          <a:xfrm>
            <a:off x="548640" y="457200"/>
            <a:ext cx="9509760" cy="502920"/>
          </a:xfrm>
          <a:prstGeom prst="rect">
            <a:avLst/>
          </a:prstGeom>
          <a:noFill/>
        </p:spPr>
        <p:txBody>
          <a:bodyPr wrap="square" lIns="0" rIns="0" tIns="0" bIns="0">
            <a:spAutoFit/>
          </a:bodyPr>
          <a:lstStyle/>
          <a:p>
            <a:pPr algn="l">
              <a:lnSpc>
                <a:spcPct val="95000"/>
              </a:lnSpc>
              <a:spcBef>
                <a:spcPts val="0"/>
              </a:spcBef>
              <a:spcAft>
                <a:spcPts val="0"/>
              </a:spcAft>
            </a:pPr>
            <a:r>
              <a:rPr sz="2300" b="1" i="0">
                <a:solidFill>
                  <a:srgbClr val="FFFFFF"/>
                </a:solidFill>
                <a:latin typeface="Calibri"/>
              </a:rPr>
              <a:t>Kapsam ve İş Faydası</a:t>
            </a:r>
          </a:p>
        </p:txBody>
      </p:sp>
      <p:sp>
        <p:nvSpPr>
          <p:cNvPr id="6" name="TextBox 5"/>
          <p:cNvSpPr txBox="1"/>
          <p:nvPr/>
        </p:nvSpPr>
        <p:spPr>
          <a:xfrm>
            <a:off x="10607040" y="329184"/>
            <a:ext cx="1051560" cy="457200"/>
          </a:xfrm>
          <a:prstGeom prst="rect">
            <a:avLst/>
          </a:prstGeom>
          <a:noFill/>
        </p:spPr>
        <p:txBody>
          <a:bodyPr wrap="square" lIns="0" rIns="0" tIns="0" bIns="0">
            <a:spAutoFit/>
          </a:bodyPr>
          <a:lstStyle/>
          <a:p>
            <a:pPr algn="r">
              <a:lnSpc>
                <a:spcPct val="95000"/>
              </a:lnSpc>
              <a:spcBef>
                <a:spcPts val="0"/>
              </a:spcBef>
              <a:spcAft>
                <a:spcPts val="0"/>
              </a:spcAft>
            </a:pPr>
            <a:r>
              <a:rPr sz="2700" b="1" i="0">
                <a:solidFill>
                  <a:srgbClr val="2E5A86"/>
                </a:solidFill>
                <a:latin typeface="Calibri"/>
              </a:rPr>
              <a:t>01</a:t>
            </a:r>
          </a:p>
        </p:txBody>
      </p:sp>
      <p:sp>
        <p:nvSpPr>
          <p:cNvPr id="7" name="Rectangle 6"/>
          <p:cNvSpPr/>
          <p:nvPr/>
        </p:nvSpPr>
        <p:spPr>
          <a:xfrm>
            <a:off x="548640" y="6419088"/>
            <a:ext cx="11091672" cy="10972"/>
          </a:xfrm>
          <a:prstGeom prst="rect">
            <a:avLst/>
          </a:prstGeom>
          <a:solidFill>
            <a:srgbClr val="D8DF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48640" y="6519672"/>
            <a:ext cx="7315200" cy="228600"/>
          </a:xfrm>
          <a:prstGeom prst="rect">
            <a:avLst/>
          </a:prstGeom>
          <a:noFill/>
        </p:spPr>
        <p:txBody>
          <a:bodyPr wrap="square" lIns="0" rIns="0" tIns="0" bIns="0">
            <a:spAutoFit/>
          </a:bodyPr>
          <a:lstStyle/>
          <a:p>
            <a:pPr algn="l">
              <a:lnSpc>
                <a:spcPct val="95000"/>
              </a:lnSpc>
              <a:spcBef>
                <a:spcPts val="0"/>
              </a:spcBef>
              <a:spcAft>
                <a:spcPts val="0"/>
              </a:spcAft>
            </a:pPr>
            <a:r>
              <a:rPr sz="800" b="0" i="0">
                <a:solidFill>
                  <a:srgbClr val="5A6470"/>
                </a:solidFill>
                <a:latin typeface="Calibri"/>
              </a:rPr>
              <a:t>BEK Teknoloji  ·  Ürün ve Yazılım Geliştirme Birimi  ·  2026 Teknoloji Gündemi</a:t>
            </a:r>
          </a:p>
        </p:txBody>
      </p:sp>
      <p:sp>
        <p:nvSpPr>
          <p:cNvPr id="9" name="TextBox 8"/>
          <p:cNvSpPr txBox="1"/>
          <p:nvPr/>
        </p:nvSpPr>
        <p:spPr>
          <a:xfrm>
            <a:off x="7863840" y="6519672"/>
            <a:ext cx="3776472" cy="228600"/>
          </a:xfrm>
          <a:prstGeom prst="rect">
            <a:avLst/>
          </a:prstGeom>
          <a:noFill/>
        </p:spPr>
        <p:txBody>
          <a:bodyPr wrap="square" lIns="0" rIns="0" tIns="0" bIns="0">
            <a:spAutoFit/>
          </a:bodyPr>
          <a:lstStyle/>
          <a:p>
            <a:pPr algn="r">
              <a:lnSpc>
                <a:spcPct val="95000"/>
              </a:lnSpc>
              <a:spcBef>
                <a:spcPts val="0"/>
              </a:spcBef>
              <a:spcAft>
                <a:spcPts val="0"/>
              </a:spcAft>
            </a:pPr>
            <a:r>
              <a:rPr sz="800" b="0" i="0">
                <a:solidFill>
                  <a:srgbClr val="5A6470"/>
                </a:solidFill>
                <a:latin typeface="Calibri"/>
              </a:rPr>
              <a:t>Yönetim Kurulu Sunumu</a:t>
            </a:r>
          </a:p>
        </p:txBody>
      </p:sp>
      <p:sp>
        <p:nvSpPr>
          <p:cNvPr id="10" name="Rectangle 9"/>
          <p:cNvSpPr/>
          <p:nvPr/>
        </p:nvSpPr>
        <p:spPr>
          <a:xfrm>
            <a:off x="548640" y="1325880"/>
            <a:ext cx="11091672" cy="932688"/>
          </a:xfrm>
          <a:prstGeom prst="rect">
            <a:avLst/>
          </a:prstGeom>
          <a:solidFill>
            <a:srgbClr val="001E3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548640" y="1325880"/>
            <a:ext cx="54864" cy="932688"/>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841248" y="1463039"/>
            <a:ext cx="10607040" cy="676656"/>
          </a:xfrm>
          <a:prstGeom prst="rect">
            <a:avLst/>
          </a:prstGeom>
          <a:noFill/>
        </p:spPr>
        <p:txBody>
          <a:bodyPr wrap="square" lIns="0" rIns="0" tIns="0" bIns="0">
            <a:spAutoFit/>
          </a:bodyPr>
          <a:lstStyle/>
          <a:p>
            <a:pPr algn="l">
              <a:lnSpc>
                <a:spcPct val="95000"/>
              </a:lnSpc>
              <a:spcBef>
                <a:spcPts val="0"/>
              </a:spcBef>
              <a:spcAft>
                <a:spcPts val="300"/>
              </a:spcAft>
            </a:pPr>
            <a:r>
              <a:rPr sz="1000" b="1" i="0">
                <a:solidFill>
                  <a:srgbClr val="8FB8DA"/>
                </a:solidFill>
                <a:latin typeface="Calibri"/>
              </a:rPr>
              <a:t>AMAÇ VE PROGRAM İÇİNDEKİ ROLÜ</a:t>
            </a:r>
          </a:p>
          <a:p>
            <a:pPr algn="l">
              <a:lnSpc>
                <a:spcPct val="100000"/>
              </a:lnSpc>
              <a:spcBef>
                <a:spcPts val="0"/>
              </a:spcBef>
              <a:spcAft>
                <a:spcPts val="0"/>
              </a:spcAft>
            </a:pPr>
            <a:r>
              <a:rPr sz="1050" b="0" i="0">
                <a:solidFill>
                  <a:srgbClr val="FFFFFF"/>
                </a:solidFill>
                <a:latin typeface="Calibri"/>
              </a:rPr>
              <a:t>Kurumdaki çok sayıda uygulama ve platform için tek, güvenli ve sürdürülebilir kimlik yönetimi sağlamak. BEK kullanıcıları Active Directory hesaplarıyla tüm entegre uygulamalara giriş yapar. BEK ID, Atlas dâhil tüm kurumsal uygulamaların üzerinde duracağı kimlik omurgasıdır; yetkilendirme ikinci faz olarak ele alınacaktır.</a:t>
            </a:r>
          </a:p>
        </p:txBody>
      </p:sp>
      <p:sp>
        <p:nvSpPr>
          <p:cNvPr id="13" name="Rectangle 12"/>
          <p:cNvSpPr/>
          <p:nvPr/>
        </p:nvSpPr>
        <p:spPr>
          <a:xfrm>
            <a:off x="548640" y="2450592"/>
            <a:ext cx="3401568" cy="237744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48640" y="2450592"/>
            <a:ext cx="50292" cy="237744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804672" y="2606040"/>
            <a:ext cx="2944368"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KAPSAM İÇİ</a:t>
            </a:r>
          </a:p>
        </p:txBody>
      </p:sp>
      <p:sp>
        <p:nvSpPr>
          <p:cNvPr id="16" name="TextBox 15"/>
          <p:cNvSpPr txBox="1"/>
          <p:nvPr/>
        </p:nvSpPr>
        <p:spPr>
          <a:xfrm>
            <a:off x="804672" y="2953512"/>
            <a:ext cx="2944368" cy="1719072"/>
          </a:xfrm>
          <a:prstGeom prst="rect">
            <a:avLst/>
          </a:prstGeom>
          <a:noFill/>
        </p:spPr>
        <p:txBody>
          <a:bodyPr wrap="square" lIns="0" rIns="0" tIns="0" bIns="0">
            <a:spAutoFit/>
          </a:bodyPr>
          <a:lstStyle/>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BEK ID merkezi kimlik doğrulama yapısının kurulması</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Kullanıcıların Active Directory üzerinden doğrulanması</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Uygulamalar için standart entegrasyon yaklaşımının belirlenmesi</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CRM kaynaklı yetki modelinin erişim kararlarında kullanılmasına yönelik yol haritası</a:t>
            </a:r>
          </a:p>
        </p:txBody>
      </p:sp>
      <p:sp>
        <p:nvSpPr>
          <p:cNvPr id="17" name="Rectangle 16"/>
          <p:cNvSpPr/>
          <p:nvPr/>
        </p:nvSpPr>
        <p:spPr>
          <a:xfrm>
            <a:off x="4123944" y="2450592"/>
            <a:ext cx="3401568" cy="237744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4123944" y="2450592"/>
            <a:ext cx="50292" cy="2377440"/>
          </a:xfrm>
          <a:prstGeom prst="rect">
            <a:avLst/>
          </a:prstGeom>
          <a:solidFill>
            <a:srgbClr val="5A647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4379976" y="2606040"/>
            <a:ext cx="2944368"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KAPSAM DIŞI</a:t>
            </a:r>
          </a:p>
        </p:txBody>
      </p:sp>
      <p:sp>
        <p:nvSpPr>
          <p:cNvPr id="20" name="TextBox 19"/>
          <p:cNvSpPr txBox="1"/>
          <p:nvPr/>
        </p:nvSpPr>
        <p:spPr>
          <a:xfrm>
            <a:off x="4379976" y="2953512"/>
            <a:ext cx="2944368" cy="1719072"/>
          </a:xfrm>
          <a:prstGeom prst="rect">
            <a:avLst/>
          </a:prstGeom>
          <a:noFill/>
        </p:spPr>
        <p:txBody>
          <a:bodyPr wrap="square" lIns="0" rIns="0" tIns="0" bIns="0">
            <a:spAutoFit/>
          </a:bodyPr>
          <a:lstStyle/>
          <a:p>
            <a:pPr algn="l" marL="125000" indent="-125000">
              <a:lnSpc>
                <a:spcPct val="95000"/>
              </a:lnSpc>
              <a:spcBef>
                <a:spcPts val="0"/>
              </a:spcBef>
              <a:spcAft>
                <a:spcPts val="600"/>
              </a:spcAft>
              <a:buClr>
                <a:srgbClr val="5A6470"/>
              </a:buClr>
              <a:buSzPts val="800"/>
              <a:buFont typeface="Arial"/>
              <a:buChar char="▪"/>
            </a:pPr>
            <a:r>
              <a:rPr sz="1000" b="0" i="0">
                <a:solidFill>
                  <a:srgbClr val="1C232D"/>
                </a:solidFill>
                <a:latin typeface="Calibri"/>
              </a:rPr>
              <a:t>Uygulamaların iş kurallarının veya ekran bazlı yetki modelinin yeniden yazılması</a:t>
            </a:r>
          </a:p>
          <a:p>
            <a:pPr algn="l" marL="125000" indent="-125000">
              <a:lnSpc>
                <a:spcPct val="95000"/>
              </a:lnSpc>
              <a:spcBef>
                <a:spcPts val="0"/>
              </a:spcBef>
              <a:spcAft>
                <a:spcPts val="600"/>
              </a:spcAft>
              <a:buClr>
                <a:srgbClr val="5A6470"/>
              </a:buClr>
              <a:buSzPts val="800"/>
              <a:buFont typeface="Arial"/>
              <a:buChar char="▪"/>
            </a:pPr>
            <a:r>
              <a:rPr sz="1000" b="0" i="0">
                <a:solidFill>
                  <a:srgbClr val="1C232D"/>
                </a:solidFill>
                <a:latin typeface="Calibri"/>
              </a:rPr>
              <a:t>Tüm uygulamaların aynı anda canlıya alınması</a:t>
            </a:r>
          </a:p>
          <a:p>
            <a:pPr algn="l">
              <a:lnSpc>
                <a:spcPct val="95000"/>
              </a:lnSpc>
              <a:spcBef>
                <a:spcPts val="1000"/>
              </a:spcBef>
              <a:spcAft>
                <a:spcPts val="300"/>
              </a:spcAft>
            </a:pPr>
            <a:r>
              <a:rPr sz="950" b="1" i="0">
                <a:solidFill>
                  <a:srgbClr val="002F5F"/>
                </a:solidFill>
                <a:latin typeface="Calibri"/>
              </a:rPr>
              <a:t>VARSAYIM</a:t>
            </a:r>
          </a:p>
          <a:p>
            <a:pPr algn="l">
              <a:lnSpc>
                <a:spcPct val="95000"/>
              </a:lnSpc>
              <a:spcBef>
                <a:spcPts val="0"/>
              </a:spcBef>
              <a:spcAft>
                <a:spcPts val="300"/>
              </a:spcAft>
            </a:pPr>
            <a:r>
              <a:rPr sz="1000" b="0" i="0">
                <a:solidFill>
                  <a:srgbClr val="5A6470"/>
                </a:solidFill>
                <a:latin typeface="Calibri"/>
              </a:rPr>
              <a:t>Geçiş kademelidir; pilot uygulamalar doğrulandıktan sonra yaygınlaştırılır.</a:t>
            </a:r>
          </a:p>
        </p:txBody>
      </p:sp>
      <p:sp>
        <p:nvSpPr>
          <p:cNvPr id="21" name="Rectangle 20"/>
          <p:cNvSpPr/>
          <p:nvPr/>
        </p:nvSpPr>
        <p:spPr>
          <a:xfrm>
            <a:off x="7699248" y="2450592"/>
            <a:ext cx="3401568" cy="237744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7699248" y="2450592"/>
            <a:ext cx="50292" cy="2377440"/>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7955279" y="2606040"/>
            <a:ext cx="2944368"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İŞ FAYDASI</a:t>
            </a:r>
          </a:p>
        </p:txBody>
      </p:sp>
      <p:sp>
        <p:nvSpPr>
          <p:cNvPr id="24" name="TextBox 23"/>
          <p:cNvSpPr txBox="1"/>
          <p:nvPr/>
        </p:nvSpPr>
        <p:spPr>
          <a:xfrm>
            <a:off x="7955279" y="2953512"/>
            <a:ext cx="2944368" cy="1719072"/>
          </a:xfrm>
          <a:prstGeom prst="rect">
            <a:avLst/>
          </a:prstGeom>
          <a:noFill/>
        </p:spPr>
        <p:txBody>
          <a:bodyPr wrap="square" lIns="0" rIns="0" tIns="0" bIns="0">
            <a:spAutoFit/>
          </a:bodyPr>
          <a:lstStyle/>
          <a:p>
            <a:pPr marL="125000" indent="-125000">
              <a:lnSpc>
                <a:spcPct val="95000"/>
              </a:lnSpc>
              <a:spcAft>
                <a:spcPts val="600"/>
              </a:spcAft>
              <a:buClr>
                <a:srgbClr val="CE1126"/>
              </a:buClr>
              <a:buSzPts val="800"/>
              <a:buFont typeface="Arial"/>
              <a:buChar char="▪"/>
            </a:pPr>
            <a:r>
              <a:rPr sz="1000" b="1">
                <a:solidFill>
                  <a:srgbClr val="002F5F"/>
                </a:solidFill>
                <a:latin typeface="Calibri"/>
              </a:rPr>
              <a:t>Tek hesap: </a:t>
            </a:r>
            <a:r>
              <a:rPr sz="1000">
                <a:solidFill>
                  <a:srgbClr val="1C232D"/>
                </a:solidFill>
                <a:latin typeface="Calibri"/>
              </a:rPr>
              <a:t>tüm BEK uygulamalarında tek kurumsal kimlik</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Güvenlik: </a:t>
            </a:r>
            <a:r>
              <a:rPr sz="1000">
                <a:solidFill>
                  <a:srgbClr val="1C232D"/>
                </a:solidFill>
                <a:latin typeface="Calibri"/>
              </a:rPr>
              <a:t>pasif kullanıcıların merkezi olarak reddedilmesi</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Süreklilik: </a:t>
            </a:r>
            <a:r>
              <a:rPr sz="1000">
                <a:solidFill>
                  <a:srgbClr val="1C232D"/>
                </a:solidFill>
                <a:latin typeface="Calibri"/>
              </a:rPr>
              <a:t>mevcut deneyim bozulmadan kademeli geçiş</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Denetlenebilirlik: </a:t>
            </a:r>
            <a:r>
              <a:rPr sz="1000">
                <a:solidFill>
                  <a:srgbClr val="1C232D"/>
                </a:solidFill>
                <a:latin typeface="Calibri"/>
              </a:rPr>
              <a:t>kullanıcı, rol ve organizasyon değişikliklerinin izlenmesi</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Gelecek hazırlığı: </a:t>
            </a:r>
            <a:r>
              <a:rPr sz="1000">
                <a:solidFill>
                  <a:srgbClr val="1C232D"/>
                </a:solidFill>
                <a:latin typeface="Calibri"/>
              </a:rPr>
              <a:t>MFA ve parolasız oturum açma için altyapı</a:t>
            </a:r>
          </a:p>
        </p:txBody>
      </p:sp>
      <p:sp>
        <p:nvSpPr>
          <p:cNvPr id="25" name="Rectangle 24"/>
          <p:cNvSpPr/>
          <p:nvPr/>
        </p:nvSpPr>
        <p:spPr>
          <a:xfrm>
            <a:off x="548640" y="5102351"/>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TextBox 25"/>
          <p:cNvSpPr txBox="1"/>
          <p:nvPr/>
        </p:nvSpPr>
        <p:spPr>
          <a:xfrm>
            <a:off x="768096" y="5047488"/>
            <a:ext cx="10872216"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BEK ID KAPSAMINA ALINACAK UYGULAMALAR</a:t>
            </a:r>
          </a:p>
        </p:txBody>
      </p:sp>
      <p:sp>
        <p:nvSpPr>
          <p:cNvPr id="27" name="Rounded Rectangle 26"/>
          <p:cNvSpPr/>
          <p:nvPr/>
        </p:nvSpPr>
        <p:spPr>
          <a:xfrm>
            <a:off x="548640"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BEK Mobil</a:t>
            </a:r>
          </a:p>
        </p:txBody>
      </p:sp>
      <p:sp>
        <p:nvSpPr>
          <p:cNvPr id="28" name="Rounded Rectangle 27"/>
          <p:cNvSpPr/>
          <p:nvPr/>
        </p:nvSpPr>
        <p:spPr>
          <a:xfrm>
            <a:off x="1650491"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Power BI</a:t>
            </a:r>
          </a:p>
        </p:txBody>
      </p:sp>
      <p:sp>
        <p:nvSpPr>
          <p:cNvPr id="29" name="Rounded Rectangle 28"/>
          <p:cNvSpPr/>
          <p:nvPr/>
        </p:nvSpPr>
        <p:spPr>
          <a:xfrm>
            <a:off x="2752344"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BEK Akademi</a:t>
            </a:r>
          </a:p>
        </p:txBody>
      </p:sp>
      <p:sp>
        <p:nvSpPr>
          <p:cNvPr id="30" name="Rounded Rectangle 29"/>
          <p:cNvSpPr/>
          <p:nvPr/>
        </p:nvSpPr>
        <p:spPr>
          <a:xfrm>
            <a:off x="3854196"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BEK Chat</a:t>
            </a:r>
          </a:p>
        </p:txBody>
      </p:sp>
      <p:sp>
        <p:nvSpPr>
          <p:cNvPr id="31" name="Rounded Rectangle 30"/>
          <p:cNvSpPr/>
          <p:nvPr/>
        </p:nvSpPr>
        <p:spPr>
          <a:xfrm>
            <a:off x="4956048"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BEK Atlas</a:t>
            </a:r>
          </a:p>
        </p:txBody>
      </p:sp>
      <p:sp>
        <p:nvSpPr>
          <p:cNvPr id="32" name="Rounded Rectangle 31"/>
          <p:cNvSpPr/>
          <p:nvPr/>
        </p:nvSpPr>
        <p:spPr>
          <a:xfrm>
            <a:off x="6057900"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BEK Turizm</a:t>
            </a:r>
          </a:p>
        </p:txBody>
      </p:sp>
      <p:sp>
        <p:nvSpPr>
          <p:cNvPr id="33" name="Rounded Rectangle 32"/>
          <p:cNvSpPr/>
          <p:nvPr/>
        </p:nvSpPr>
        <p:spPr>
          <a:xfrm>
            <a:off x="7159752"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SAP</a:t>
            </a:r>
          </a:p>
        </p:txBody>
      </p:sp>
      <p:sp>
        <p:nvSpPr>
          <p:cNvPr id="34" name="Rounded Rectangle 33"/>
          <p:cNvSpPr/>
          <p:nvPr/>
        </p:nvSpPr>
        <p:spPr>
          <a:xfrm>
            <a:off x="8261604"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Logo Tiger</a:t>
            </a:r>
          </a:p>
        </p:txBody>
      </p:sp>
      <p:sp>
        <p:nvSpPr>
          <p:cNvPr id="35" name="Rounded Rectangle 34"/>
          <p:cNvSpPr/>
          <p:nvPr/>
        </p:nvSpPr>
        <p:spPr>
          <a:xfrm>
            <a:off x="9363456"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Polisoft</a:t>
            </a:r>
          </a:p>
        </p:txBody>
      </p:sp>
      <p:sp>
        <p:nvSpPr>
          <p:cNvPr id="36" name="Rounded Rectangle 35"/>
          <p:cNvSpPr/>
          <p:nvPr/>
        </p:nvSpPr>
        <p:spPr>
          <a:xfrm>
            <a:off x="10465308" y="5431536"/>
            <a:ext cx="1060704" cy="420624"/>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900" b="1" i="0">
                <a:solidFill>
                  <a:srgbClr val="002F5F"/>
                </a:solidFill>
                <a:latin typeface="Calibri"/>
              </a:rPr>
              <a:t>Arkman</a:t>
            </a:r>
          </a:p>
        </p:txBody>
      </p:sp>
      <p:sp>
        <p:nvSpPr>
          <p:cNvPr id="37" name="TextBox 36"/>
          <p:cNvSpPr txBox="1"/>
          <p:nvPr/>
        </p:nvSpPr>
        <p:spPr>
          <a:xfrm>
            <a:off x="548640" y="6016752"/>
            <a:ext cx="11091672" cy="274320"/>
          </a:xfrm>
          <a:prstGeom prst="rect">
            <a:avLst/>
          </a:prstGeom>
          <a:noFill/>
        </p:spPr>
        <p:txBody>
          <a:bodyPr wrap="square" lIns="0" rIns="0" tIns="0" bIns="0">
            <a:spAutoFit/>
          </a:bodyPr>
          <a:lstStyle/>
          <a:p>
            <a:pPr algn="l">
              <a:lnSpc>
                <a:spcPct val="95000"/>
              </a:lnSpc>
              <a:spcBef>
                <a:spcPts val="0"/>
              </a:spcBef>
              <a:spcAft>
                <a:spcPts val="0"/>
              </a:spcAft>
            </a:pPr>
            <a:r>
              <a:rPr sz="900" b="0" i="1">
                <a:solidFill>
                  <a:srgbClr val="5A6470"/>
                </a:solidFill>
                <a:latin typeface="Calibri"/>
              </a:rPr>
              <a:t>Başarı kriteri: Pilot uygulamalarda kullanıcılar BEK ID üzerinden başarıyla oturum açabilmeli; kimlik merkezî olarak doğrulanırken yetki kararları CRM modeliyle uyumlu çalışmalıdır.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78992"/>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1078992"/>
            <a:ext cx="12191695" cy="502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TextBox 3"/>
          <p:cNvSpPr txBox="1"/>
          <p:nvPr/>
        </p:nvSpPr>
        <p:spPr>
          <a:xfrm>
            <a:off x="548640" y="182880"/>
            <a:ext cx="8778240" cy="256032"/>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8FB8DA"/>
                </a:solidFill>
                <a:latin typeface="Calibri"/>
              </a:rPr>
              <a:t>BEK ID  ·  MERKEZİ KİMLİK VE TEK OTURUM (SSO) ALTYAPISI</a:t>
            </a:r>
          </a:p>
        </p:txBody>
      </p:sp>
      <p:sp>
        <p:nvSpPr>
          <p:cNvPr id="5" name="TextBox 4"/>
          <p:cNvSpPr txBox="1"/>
          <p:nvPr/>
        </p:nvSpPr>
        <p:spPr>
          <a:xfrm>
            <a:off x="548640" y="457200"/>
            <a:ext cx="9509760" cy="502920"/>
          </a:xfrm>
          <a:prstGeom prst="rect">
            <a:avLst/>
          </a:prstGeom>
          <a:noFill/>
        </p:spPr>
        <p:txBody>
          <a:bodyPr wrap="square" lIns="0" rIns="0" tIns="0" bIns="0">
            <a:spAutoFit/>
          </a:bodyPr>
          <a:lstStyle/>
          <a:p>
            <a:pPr algn="l">
              <a:lnSpc>
                <a:spcPct val="95000"/>
              </a:lnSpc>
              <a:spcBef>
                <a:spcPts val="0"/>
              </a:spcBef>
              <a:spcAft>
                <a:spcPts val="0"/>
              </a:spcAft>
            </a:pPr>
            <a:r>
              <a:rPr sz="2300" b="1" i="0">
                <a:solidFill>
                  <a:srgbClr val="FFFFFF"/>
                </a:solidFill>
                <a:latin typeface="Calibri"/>
              </a:rPr>
              <a:t>Teknoloji Kararları, Entegrasyon ve Riskler</a:t>
            </a:r>
          </a:p>
        </p:txBody>
      </p:sp>
      <p:sp>
        <p:nvSpPr>
          <p:cNvPr id="6" name="TextBox 5"/>
          <p:cNvSpPr txBox="1"/>
          <p:nvPr/>
        </p:nvSpPr>
        <p:spPr>
          <a:xfrm>
            <a:off x="10607040" y="329184"/>
            <a:ext cx="1051560" cy="457200"/>
          </a:xfrm>
          <a:prstGeom prst="rect">
            <a:avLst/>
          </a:prstGeom>
          <a:noFill/>
        </p:spPr>
        <p:txBody>
          <a:bodyPr wrap="square" lIns="0" rIns="0" tIns="0" bIns="0">
            <a:spAutoFit/>
          </a:bodyPr>
          <a:lstStyle/>
          <a:p>
            <a:pPr algn="r">
              <a:lnSpc>
                <a:spcPct val="95000"/>
              </a:lnSpc>
              <a:spcBef>
                <a:spcPts val="0"/>
              </a:spcBef>
              <a:spcAft>
                <a:spcPts val="0"/>
              </a:spcAft>
            </a:pPr>
            <a:r>
              <a:rPr sz="2700" b="1" i="0">
                <a:solidFill>
                  <a:srgbClr val="2E5A86"/>
                </a:solidFill>
                <a:latin typeface="Calibri"/>
              </a:rPr>
              <a:t>02</a:t>
            </a:r>
          </a:p>
        </p:txBody>
      </p:sp>
      <p:sp>
        <p:nvSpPr>
          <p:cNvPr id="7" name="Rectangle 6"/>
          <p:cNvSpPr/>
          <p:nvPr/>
        </p:nvSpPr>
        <p:spPr>
          <a:xfrm>
            <a:off x="548640" y="6419088"/>
            <a:ext cx="11091672" cy="10972"/>
          </a:xfrm>
          <a:prstGeom prst="rect">
            <a:avLst/>
          </a:prstGeom>
          <a:solidFill>
            <a:srgbClr val="D8DF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48640" y="6519672"/>
            <a:ext cx="7315200" cy="228600"/>
          </a:xfrm>
          <a:prstGeom prst="rect">
            <a:avLst/>
          </a:prstGeom>
          <a:noFill/>
        </p:spPr>
        <p:txBody>
          <a:bodyPr wrap="square" lIns="0" rIns="0" tIns="0" bIns="0">
            <a:spAutoFit/>
          </a:bodyPr>
          <a:lstStyle/>
          <a:p>
            <a:pPr algn="l">
              <a:lnSpc>
                <a:spcPct val="95000"/>
              </a:lnSpc>
              <a:spcBef>
                <a:spcPts val="0"/>
              </a:spcBef>
              <a:spcAft>
                <a:spcPts val="0"/>
              </a:spcAft>
            </a:pPr>
            <a:r>
              <a:rPr sz="800" b="0" i="0">
                <a:solidFill>
                  <a:srgbClr val="5A6470"/>
                </a:solidFill>
                <a:latin typeface="Calibri"/>
              </a:rPr>
              <a:t>BEK Teknoloji  ·  Ürün ve Yazılım Geliştirme Birimi  ·  2026 Teknoloji Gündemi</a:t>
            </a:r>
          </a:p>
        </p:txBody>
      </p:sp>
      <p:sp>
        <p:nvSpPr>
          <p:cNvPr id="9" name="TextBox 8"/>
          <p:cNvSpPr txBox="1"/>
          <p:nvPr/>
        </p:nvSpPr>
        <p:spPr>
          <a:xfrm>
            <a:off x="7863840" y="6519672"/>
            <a:ext cx="3776472" cy="228600"/>
          </a:xfrm>
          <a:prstGeom prst="rect">
            <a:avLst/>
          </a:prstGeom>
          <a:noFill/>
        </p:spPr>
        <p:txBody>
          <a:bodyPr wrap="square" lIns="0" rIns="0" tIns="0" bIns="0">
            <a:spAutoFit/>
          </a:bodyPr>
          <a:lstStyle/>
          <a:p>
            <a:pPr algn="r">
              <a:lnSpc>
                <a:spcPct val="95000"/>
              </a:lnSpc>
              <a:spcBef>
                <a:spcPts val="0"/>
              </a:spcBef>
              <a:spcAft>
                <a:spcPts val="0"/>
              </a:spcAft>
            </a:pPr>
            <a:r>
              <a:rPr sz="800" b="0" i="0">
                <a:solidFill>
                  <a:srgbClr val="5A6470"/>
                </a:solidFill>
                <a:latin typeface="Calibri"/>
              </a:rPr>
              <a:t>Yönetim Kurulu Sunumu</a:t>
            </a:r>
          </a:p>
        </p:txBody>
      </p:sp>
      <p:sp>
        <p:nvSpPr>
          <p:cNvPr id="10" name="Rectangle 9"/>
          <p:cNvSpPr/>
          <p:nvPr/>
        </p:nvSpPr>
        <p:spPr>
          <a:xfrm>
            <a:off x="548640" y="135331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768096" y="129844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MİMARİ KATMANLAR</a:t>
            </a:r>
          </a:p>
        </p:txBody>
      </p:sp>
      <p:graphicFrame>
        <p:nvGraphicFramePr>
          <p:cNvPr id="12" name="Table 11"/>
          <p:cNvGraphicFramePr>
            <a:graphicFrameLocks noGrp="1"/>
          </p:cNvGraphicFramePr>
          <p:nvPr/>
        </p:nvGraphicFramePr>
        <p:xfrm>
          <a:off x="548640" y="1627632"/>
          <a:ext cx="5303520" cy="1810512"/>
        </p:xfrm>
        <a:graphic>
          <a:graphicData uri="http://schemas.openxmlformats.org/drawingml/2006/table">
            <a:tbl>
              <a:tblPr firstRow="1"/>
              <a:tblGrid>
                <a:gridCol w="777240"/>
                <a:gridCol w="1417320"/>
                <a:gridCol w="3108960"/>
              </a:tblGrid>
              <a:tr h="256032">
                <a:tc>
                  <a:txBody>
                    <a:bodyPr wrap="square"/>
                    <a:lstStyle/>
                    <a:p>
                      <a:pPr>
                        <a:lnSpc>
                          <a:spcPct val="92000"/>
                        </a:lnSpc>
                        <a:spcAft>
                          <a:spcPts val="0"/>
                        </a:spcAft>
                      </a:pPr>
                      <a:r>
                        <a:rPr sz="850" b="1">
                          <a:solidFill>
                            <a:srgbClr val="FFFFFF"/>
                          </a:solidFill>
                          <a:latin typeface="Calibri"/>
                        </a:rPr>
                        <a:t>Katman</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Bileşen</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Görev</a:t>
                      </a:r>
                    </a:p>
                  </a:txBody>
                  <a:tcPr marL="82296" marR="64008" marT="32004" marB="32004" anchor="ctr">
                    <a:solidFill>
                      <a:srgbClr val="002F5F"/>
                    </a:solidFill>
                  </a:tcPr>
                </a:tc>
              </a:tr>
              <a:tr h="310896">
                <a:tc>
                  <a:txBody>
                    <a:bodyPr wrap="square"/>
                    <a:lstStyle/>
                    <a:p>
                      <a:pPr>
                        <a:lnSpc>
                          <a:spcPct val="92000"/>
                        </a:lnSpc>
                        <a:spcAft>
                          <a:spcPts val="0"/>
                        </a:spcAft>
                      </a:pPr>
                      <a:r>
                        <a:rPr sz="850" b="0">
                          <a:solidFill>
                            <a:srgbClr val="1C232D"/>
                          </a:solidFill>
                          <a:latin typeface="Calibri"/>
                        </a:rPr>
                        <a:t>Kimlik</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Keycloak</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AD'ye sorar, erişim belirteci üretir, SSO oturumunu yönetir</a:t>
                      </a:r>
                    </a:p>
                  </a:txBody>
                  <a:tcPr marL="82296" marR="64008" marT="32004" marB="32004" anchor="ctr">
                    <a:solidFill>
                      <a:srgbClr val="FFFFFF"/>
                    </a:solidFill>
                  </a:tcPr>
                </a:tc>
              </a:tr>
              <a:tr h="310896">
                <a:tc>
                  <a:txBody>
                    <a:bodyPr wrap="square"/>
                    <a:lstStyle/>
                    <a:p>
                      <a:pPr>
                        <a:lnSpc>
                          <a:spcPct val="92000"/>
                        </a:lnSpc>
                        <a:spcAft>
                          <a:spcPts val="0"/>
                        </a:spcAft>
                      </a:pPr>
                      <a:r>
                        <a:rPr sz="850" b="0">
                          <a:solidFill>
                            <a:srgbClr val="1C232D"/>
                          </a:solidFill>
                          <a:latin typeface="Calibri"/>
                        </a:rPr>
                        <a:t>Kimlik</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Active Directory</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Personel kimliklerinin asıl kaynağı (salt-okur LDAP)</a:t>
                      </a:r>
                    </a:p>
                  </a:txBody>
                  <a:tcPr marL="82296" marR="64008" marT="32004" marB="32004" anchor="ctr">
                    <a:solidFill>
                      <a:srgbClr val="F4F7FA"/>
                    </a:solidFill>
                  </a:tcPr>
                </a:tc>
              </a:tr>
              <a:tr h="310896">
                <a:tc>
                  <a:txBody>
                    <a:bodyPr wrap="square"/>
                    <a:lstStyle/>
                    <a:p>
                      <a:pPr>
                        <a:lnSpc>
                          <a:spcPct val="92000"/>
                        </a:lnSpc>
                        <a:spcAft>
                          <a:spcPts val="0"/>
                        </a:spcAft>
                      </a:pPr>
                      <a:r>
                        <a:rPr sz="850" b="0">
                          <a:solidFill>
                            <a:srgbClr val="1C232D"/>
                          </a:solidFill>
                          <a:latin typeface="Calibri"/>
                        </a:rPr>
                        <a:t>Veri</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PostgreSQL</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Keycloak yapılandırma ve oturum verileri</a:t>
                      </a:r>
                    </a:p>
                  </a:txBody>
                  <a:tcPr marL="82296" marR="64008" marT="32004" marB="32004" anchor="ctr">
                    <a:solidFill>
                      <a:srgbClr val="FFFFFF"/>
                    </a:solidFill>
                  </a:tcPr>
                </a:tc>
              </a:tr>
              <a:tr h="310896">
                <a:tc>
                  <a:txBody>
                    <a:bodyPr wrap="square"/>
                    <a:lstStyle/>
                    <a:p>
                      <a:pPr>
                        <a:lnSpc>
                          <a:spcPct val="92000"/>
                        </a:lnSpc>
                        <a:spcAft>
                          <a:spcPts val="0"/>
                        </a:spcAft>
                      </a:pPr>
                      <a:r>
                        <a:rPr sz="850" b="0">
                          <a:solidFill>
                            <a:srgbClr val="1C232D"/>
                          </a:solidFill>
                          <a:latin typeface="Calibri"/>
                        </a:rPr>
                        <a:t>API</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BEK API'leri (REST)</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Belirteci doğrular, kullanıcıyı uygulama kaydına eşler</a:t>
                      </a:r>
                    </a:p>
                  </a:txBody>
                  <a:tcPr marL="82296" marR="64008" marT="32004" marB="32004" anchor="ctr">
                    <a:solidFill>
                      <a:srgbClr val="F4F7FA"/>
                    </a:solidFill>
                  </a:tcPr>
                </a:tc>
              </a:tr>
              <a:tr h="310896">
                <a:tc>
                  <a:txBody>
                    <a:bodyPr wrap="square"/>
                    <a:lstStyle/>
                    <a:p>
                      <a:pPr>
                        <a:lnSpc>
                          <a:spcPct val="92000"/>
                        </a:lnSpc>
                        <a:spcAft>
                          <a:spcPts val="0"/>
                        </a:spcAft>
                      </a:pPr>
                      <a:r>
                        <a:rPr sz="850" b="0">
                          <a:solidFill>
                            <a:srgbClr val="1C232D"/>
                          </a:solidFill>
                          <a:latin typeface="Calibri"/>
                        </a:rPr>
                        <a:t>Yetki</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CRM (MySQL)</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Organizasyon, profil ve rol tabloları; yetki referansı</a:t>
                      </a:r>
                    </a:p>
                  </a:txBody>
                  <a:tcPr marL="82296" marR="64008" marT="32004" marB="32004" anchor="ctr">
                    <a:solidFill>
                      <a:srgbClr val="FFFFFF"/>
                    </a:solidFill>
                  </a:tcPr>
                </a:tc>
              </a:tr>
            </a:tbl>
          </a:graphicData>
        </a:graphic>
      </p:graphicFrame>
      <p:sp>
        <p:nvSpPr>
          <p:cNvPr id="13" name="Rectangle 12"/>
          <p:cNvSpPr/>
          <p:nvPr/>
        </p:nvSpPr>
        <p:spPr>
          <a:xfrm>
            <a:off x="548640" y="3621024"/>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768096" y="3566160"/>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TEMEL TEKNOLOJİ KARARLARI</a:t>
            </a:r>
          </a:p>
        </p:txBody>
      </p:sp>
      <p:sp>
        <p:nvSpPr>
          <p:cNvPr id="15" name="Rectangle 14"/>
          <p:cNvSpPr/>
          <p:nvPr/>
        </p:nvSpPr>
        <p:spPr>
          <a:xfrm>
            <a:off x="548640" y="3877056"/>
            <a:ext cx="5303520" cy="233172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548640" y="3877056"/>
            <a:ext cx="50292" cy="2331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804672" y="4032504"/>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KARAR VE GEREKÇE</a:t>
            </a:r>
          </a:p>
        </p:txBody>
      </p:sp>
      <p:sp>
        <p:nvSpPr>
          <p:cNvPr id="18" name="TextBox 17"/>
          <p:cNvSpPr txBox="1"/>
          <p:nvPr/>
        </p:nvSpPr>
        <p:spPr>
          <a:xfrm>
            <a:off x="804672" y="4379976"/>
            <a:ext cx="4846320" cy="1673351"/>
          </a:xfrm>
          <a:prstGeom prst="rect">
            <a:avLst/>
          </a:prstGeom>
          <a:noFill/>
        </p:spPr>
        <p:txBody>
          <a:bodyPr wrap="square" lIns="0" rIns="0" tIns="0" bIns="0">
            <a:spAutoFit/>
          </a:bodyPr>
          <a:lstStyle/>
          <a:p>
            <a:pPr marL="125000" indent="-125000">
              <a:lnSpc>
                <a:spcPct val="95000"/>
              </a:lnSpc>
              <a:spcAft>
                <a:spcPts val="400"/>
              </a:spcAft>
              <a:buClr>
                <a:srgbClr val="006AAD"/>
              </a:buClr>
              <a:buSzPts val="760"/>
              <a:buFont typeface="Arial"/>
              <a:buChar char="▪"/>
            </a:pPr>
            <a:r>
              <a:rPr sz="950" b="1">
                <a:solidFill>
                  <a:srgbClr val="002F5F"/>
                </a:solidFill>
                <a:latin typeface="Calibri"/>
              </a:rPr>
              <a:t>Keycloak (açık kaynak): </a:t>
            </a:r>
            <a:r>
              <a:rPr sz="950">
                <a:solidFill>
                  <a:srgbClr val="1C232D"/>
                </a:solidFill>
                <a:latin typeface="Calibri"/>
              </a:rPr>
              <a:t>OpenID Connect / OAuth 2.0 standartları, lisans maliyeti yok, kurum içi yönetim</a:t>
            </a:r>
          </a:p>
          <a:p>
            <a:pPr marL="125000" indent="-125000">
              <a:lnSpc>
                <a:spcPct val="95000"/>
              </a:lnSpc>
              <a:spcAft>
                <a:spcPts val="400"/>
              </a:spcAft>
              <a:buClr>
                <a:srgbClr val="006AAD"/>
              </a:buClr>
              <a:buSzPts val="760"/>
              <a:buFont typeface="Arial"/>
              <a:buChar char="▪"/>
            </a:pPr>
            <a:r>
              <a:rPr sz="950" b="1">
                <a:solidFill>
                  <a:srgbClr val="002F5F"/>
                </a:solidFill>
                <a:latin typeface="Calibri"/>
              </a:rPr>
              <a:t>AD salt-okur LDAP: </a:t>
            </a:r>
            <a:r>
              <a:rPr sz="950">
                <a:solidFill>
                  <a:srgbClr val="1C232D"/>
                </a:solidFill>
                <a:latin typeface="Calibri"/>
              </a:rPr>
              <a:t>kullanıcı oluşturma ve parola sıfırlama gibi yazma işlemleri ayrı planlanır</a:t>
            </a:r>
          </a:p>
          <a:p>
            <a:pPr marL="125000" indent="-125000">
              <a:lnSpc>
                <a:spcPct val="95000"/>
              </a:lnSpc>
              <a:spcAft>
                <a:spcPts val="400"/>
              </a:spcAft>
              <a:buClr>
                <a:srgbClr val="006AAD"/>
              </a:buClr>
              <a:buSzPts val="760"/>
              <a:buFont typeface="Arial"/>
              <a:buChar char="▪"/>
            </a:pPr>
            <a:r>
              <a:rPr sz="950" b="1">
                <a:solidFill>
                  <a:srgbClr val="002F5F"/>
                </a:solidFill>
                <a:latin typeface="Calibri"/>
              </a:rPr>
              <a:t>Kimlik eşleme: </a:t>
            </a:r>
            <a:r>
              <a:rPr sz="950">
                <a:solidFill>
                  <a:srgbClr val="1C232D"/>
                </a:solidFill>
                <a:latin typeface="Calibri"/>
              </a:rPr>
              <a:t>ilk aşamada e-posta tabanlı ve önbellekli; kalıcı eşleşmede AD tanımlayıcısı (GUID/SID)</a:t>
            </a:r>
          </a:p>
          <a:p>
            <a:pPr marL="125000" indent="-125000">
              <a:lnSpc>
                <a:spcPct val="95000"/>
              </a:lnSpc>
              <a:spcAft>
                <a:spcPts val="400"/>
              </a:spcAft>
              <a:buClr>
                <a:srgbClr val="006AAD"/>
              </a:buClr>
              <a:buSzPts val="760"/>
              <a:buFont typeface="Arial"/>
              <a:buChar char="▪"/>
            </a:pPr>
            <a:r>
              <a:rPr sz="950" b="1">
                <a:solidFill>
                  <a:srgbClr val="002F5F"/>
                </a:solidFill>
                <a:latin typeface="Calibri"/>
              </a:rPr>
              <a:t>Belirteç yönetimi: </a:t>
            </a:r>
            <a:r>
              <a:rPr sz="950">
                <a:solidFill>
                  <a:srgbClr val="1C232D"/>
                </a:solidFill>
                <a:latin typeface="Calibri"/>
              </a:rPr>
              <a:t>kısa ömürlü erişim belirteci + yenileme belirteci; her uygulama kendi belirtecini alır</a:t>
            </a:r>
          </a:p>
          <a:p>
            <a:pPr marL="125000" indent="-125000">
              <a:lnSpc>
                <a:spcPct val="95000"/>
              </a:lnSpc>
              <a:spcAft>
                <a:spcPts val="400"/>
              </a:spcAft>
              <a:buClr>
                <a:srgbClr val="006AAD"/>
              </a:buClr>
              <a:buSzPts val="760"/>
              <a:buFont typeface="Arial"/>
              <a:buChar char="▪"/>
            </a:pPr>
            <a:r>
              <a:rPr sz="950" b="1">
                <a:solidFill>
                  <a:srgbClr val="002F5F"/>
                </a:solidFill>
                <a:latin typeface="Calibri"/>
              </a:rPr>
              <a:t>Yetkilendirme: </a:t>
            </a:r>
            <a:r>
              <a:rPr sz="950">
                <a:solidFill>
                  <a:srgbClr val="1C232D"/>
                </a:solidFill>
                <a:latin typeface="Calibri"/>
              </a:rPr>
              <a:t>BEK ID yalnızca kimlik doğrular; yetki kararı uygulama tarafında CRM modeline göre verilir</a:t>
            </a:r>
          </a:p>
        </p:txBody>
      </p:sp>
      <p:sp>
        <p:nvSpPr>
          <p:cNvPr id="19" name="Rectangle 18"/>
          <p:cNvSpPr/>
          <p:nvPr/>
        </p:nvSpPr>
        <p:spPr>
          <a:xfrm>
            <a:off x="6336792" y="135331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6556248" y="129844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UYGULAMA ENTEGRASYON YAKLAŞIMI</a:t>
            </a:r>
          </a:p>
        </p:txBody>
      </p:sp>
      <p:graphicFrame>
        <p:nvGraphicFramePr>
          <p:cNvPr id="21" name="Table 20"/>
          <p:cNvGraphicFramePr>
            <a:graphicFrameLocks noGrp="1"/>
          </p:cNvGraphicFramePr>
          <p:nvPr/>
        </p:nvGraphicFramePr>
        <p:xfrm>
          <a:off x="6336792" y="1627632"/>
          <a:ext cx="5303520" cy="1810512"/>
        </p:xfrm>
        <a:graphic>
          <a:graphicData uri="http://schemas.openxmlformats.org/drawingml/2006/table">
            <a:tbl>
              <a:tblPr firstRow="1"/>
              <a:tblGrid>
                <a:gridCol w="1417320"/>
                <a:gridCol w="3886200"/>
              </a:tblGrid>
              <a:tr h="256032">
                <a:tc>
                  <a:txBody>
                    <a:bodyPr wrap="square"/>
                    <a:lstStyle/>
                    <a:p>
                      <a:pPr>
                        <a:lnSpc>
                          <a:spcPct val="92000"/>
                        </a:lnSpc>
                        <a:spcAft>
                          <a:spcPts val="0"/>
                        </a:spcAft>
                      </a:pPr>
                      <a:r>
                        <a:rPr sz="850" b="1">
                          <a:solidFill>
                            <a:srgbClr val="FFFFFF"/>
                          </a:solidFill>
                          <a:latin typeface="Calibri"/>
                        </a:rPr>
                        <a:t>Uygulama türü</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Entegrasyon yöntemi</a:t>
                      </a:r>
                    </a:p>
                  </a:txBody>
                  <a:tcPr marL="82296" marR="64008" marT="32004" marB="32004" anchor="ctr">
                    <a:solidFill>
                      <a:srgbClr val="002F5F"/>
                    </a:solidFill>
                  </a:tcPr>
                </a:tc>
              </a:tr>
              <a:tr h="310896">
                <a:tc>
                  <a:txBody>
                    <a:bodyPr wrap="square"/>
                    <a:lstStyle/>
                    <a:p>
                      <a:pPr>
                        <a:lnSpc>
                          <a:spcPct val="92000"/>
                        </a:lnSpc>
                        <a:spcAft>
                          <a:spcPts val="0"/>
                        </a:spcAft>
                      </a:pPr>
                      <a:r>
                        <a:rPr sz="850" b="0">
                          <a:solidFill>
                            <a:srgbClr val="1C232D"/>
                          </a:solidFill>
                          <a:latin typeface="Calibri"/>
                        </a:rPr>
                        <a:t>Web</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OpenID Connect ile erişim belirteci, uygulamaya özel hedef kitle</a:t>
                      </a:r>
                    </a:p>
                  </a:txBody>
                  <a:tcPr marL="82296" marR="64008" marT="32004" marB="32004" anchor="ctr">
                    <a:solidFill>
                      <a:srgbClr val="FFFFFF"/>
                    </a:solidFill>
                  </a:tcPr>
                </a:tc>
              </a:tr>
              <a:tr h="310896">
                <a:tc>
                  <a:txBody>
                    <a:bodyPr wrap="square"/>
                    <a:lstStyle/>
                    <a:p>
                      <a:pPr>
                        <a:lnSpc>
                          <a:spcPct val="92000"/>
                        </a:lnSpc>
                        <a:spcAft>
                          <a:spcPts val="0"/>
                        </a:spcAft>
                      </a:pPr>
                      <a:r>
                        <a:rPr sz="850" b="0">
                          <a:solidFill>
                            <a:srgbClr val="1C232D"/>
                          </a:solidFill>
                          <a:latin typeface="Calibri"/>
                        </a:rPr>
                        <a:t>Mobil</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Authorization Code + PKCE</a:t>
                      </a:r>
                    </a:p>
                  </a:txBody>
                  <a:tcPr marL="82296" marR="64008" marT="32004" marB="32004" anchor="ctr">
                    <a:solidFill>
                      <a:srgbClr val="F4F7FA"/>
                    </a:solidFill>
                  </a:tcPr>
                </a:tc>
              </a:tr>
              <a:tr h="310896">
                <a:tc>
                  <a:txBody>
                    <a:bodyPr wrap="square"/>
                    <a:lstStyle/>
                    <a:p>
                      <a:pPr>
                        <a:lnSpc>
                          <a:spcPct val="92000"/>
                        </a:lnSpc>
                        <a:spcAft>
                          <a:spcPts val="0"/>
                        </a:spcAft>
                      </a:pPr>
                      <a:r>
                        <a:rPr sz="850" b="0">
                          <a:solidFill>
                            <a:srgbClr val="1C232D"/>
                          </a:solidFill>
                          <a:latin typeface="Calibri"/>
                        </a:rPr>
                        <a:t>Masaüstü</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Gömülü tarayıcı veya HTTP işleyici ile OIDC akışı</a:t>
                      </a:r>
                    </a:p>
                  </a:txBody>
                  <a:tcPr marL="82296" marR="64008" marT="32004" marB="32004" anchor="ctr">
                    <a:solidFill>
                      <a:srgbClr val="FFFFFF"/>
                    </a:solidFill>
                  </a:tcPr>
                </a:tc>
              </a:tr>
              <a:tr h="310896">
                <a:tc>
                  <a:txBody>
                    <a:bodyPr wrap="square"/>
                    <a:lstStyle/>
                    <a:p>
                      <a:pPr>
                        <a:lnSpc>
                          <a:spcPct val="92000"/>
                        </a:lnSpc>
                        <a:spcAft>
                          <a:spcPts val="0"/>
                        </a:spcAft>
                      </a:pPr>
                      <a:r>
                        <a:rPr sz="850" b="0">
                          <a:solidFill>
                            <a:srgbClr val="1C232D"/>
                          </a:solidFill>
                          <a:latin typeface="Calibri"/>
                        </a:rPr>
                        <a:t>Power BI RS</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Reverse proxy veya özel güvenlik eklentisi</a:t>
                      </a:r>
                    </a:p>
                  </a:txBody>
                  <a:tcPr marL="82296" marR="64008" marT="32004" marB="32004" anchor="ctr">
                    <a:solidFill>
                      <a:srgbClr val="F4F7FA"/>
                    </a:solidFill>
                  </a:tcPr>
                </a:tc>
              </a:tr>
              <a:tr h="310896">
                <a:tc>
                  <a:txBody>
                    <a:bodyPr wrap="square"/>
                    <a:lstStyle/>
                    <a:p>
                      <a:pPr>
                        <a:lnSpc>
                          <a:spcPct val="92000"/>
                        </a:lnSpc>
                        <a:spcAft>
                          <a:spcPts val="0"/>
                        </a:spcAft>
                      </a:pPr>
                      <a:r>
                        <a:rPr sz="850" b="0">
                          <a:solidFill>
                            <a:srgbClr val="1C232D"/>
                          </a:solidFill>
                          <a:latin typeface="Calibri"/>
                        </a:rPr>
                        <a:t>SAP</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AD hesabı ile SAP kullanıcı / rol eşlemesi</a:t>
                      </a:r>
                    </a:p>
                  </a:txBody>
                  <a:tcPr marL="82296" marR="64008" marT="32004" marB="32004" anchor="ctr">
                    <a:solidFill>
                      <a:srgbClr val="FFFFFF"/>
                    </a:solidFill>
                  </a:tcPr>
                </a:tc>
              </a:tr>
            </a:tbl>
          </a:graphicData>
        </a:graphic>
      </p:graphicFrame>
      <p:sp>
        <p:nvSpPr>
          <p:cNvPr id="22" name="Rectangle 21"/>
          <p:cNvSpPr/>
          <p:nvPr/>
        </p:nvSpPr>
        <p:spPr>
          <a:xfrm>
            <a:off x="6336792" y="3621024"/>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556248" y="3566160"/>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RİSKLER VE AZALTMA</a:t>
            </a:r>
          </a:p>
        </p:txBody>
      </p:sp>
      <p:graphicFrame>
        <p:nvGraphicFramePr>
          <p:cNvPr id="24" name="Table 23"/>
          <p:cNvGraphicFramePr>
            <a:graphicFrameLocks noGrp="1"/>
          </p:cNvGraphicFramePr>
          <p:nvPr/>
        </p:nvGraphicFramePr>
        <p:xfrm>
          <a:off x="6336792" y="3877056"/>
          <a:ext cx="5303520" cy="1865376"/>
        </p:xfrm>
        <a:graphic>
          <a:graphicData uri="http://schemas.openxmlformats.org/drawingml/2006/table">
            <a:tbl>
              <a:tblPr firstRow="1"/>
              <a:tblGrid>
                <a:gridCol w="2651760"/>
                <a:gridCol w="685800"/>
                <a:gridCol w="1965960"/>
              </a:tblGrid>
              <a:tr h="256032">
                <a:tc>
                  <a:txBody>
                    <a:bodyPr wrap="square"/>
                    <a:lstStyle/>
                    <a:p>
                      <a:pPr>
                        <a:lnSpc>
                          <a:spcPct val="92000"/>
                        </a:lnSpc>
                        <a:spcAft>
                          <a:spcPts val="0"/>
                        </a:spcAft>
                      </a:pPr>
                      <a:r>
                        <a:rPr sz="850" b="1">
                          <a:solidFill>
                            <a:srgbClr val="FFFFFF"/>
                          </a:solidFill>
                          <a:latin typeface="Calibri"/>
                        </a:rPr>
                        <a:t>Risk</a:t>
                      </a:r>
                    </a:p>
                  </a:txBody>
                  <a:tcPr marL="82296" marR="64008" marT="32004" marB="32004" anchor="ctr">
                    <a:solidFill>
                      <a:srgbClr val="CE1126"/>
                    </a:solidFill>
                  </a:tcPr>
                </a:tc>
                <a:tc>
                  <a:txBody>
                    <a:bodyPr wrap="square"/>
                    <a:lstStyle/>
                    <a:p>
                      <a:pPr>
                        <a:lnSpc>
                          <a:spcPct val="92000"/>
                        </a:lnSpc>
                        <a:spcAft>
                          <a:spcPts val="0"/>
                        </a:spcAft>
                      </a:pPr>
                      <a:r>
                        <a:rPr sz="850" b="1">
                          <a:solidFill>
                            <a:srgbClr val="FFFFFF"/>
                          </a:solidFill>
                          <a:latin typeface="Calibri"/>
                        </a:rPr>
                        <a:t>Etki</a:t>
                      </a:r>
                    </a:p>
                  </a:txBody>
                  <a:tcPr marL="82296" marR="64008" marT="32004" marB="32004" anchor="ctr">
                    <a:solidFill>
                      <a:srgbClr val="CE1126"/>
                    </a:solidFill>
                  </a:tcPr>
                </a:tc>
                <a:tc>
                  <a:txBody>
                    <a:bodyPr wrap="square"/>
                    <a:lstStyle/>
                    <a:p>
                      <a:pPr>
                        <a:lnSpc>
                          <a:spcPct val="92000"/>
                        </a:lnSpc>
                        <a:spcAft>
                          <a:spcPts val="0"/>
                        </a:spcAft>
                      </a:pPr>
                      <a:r>
                        <a:rPr sz="850" b="1">
                          <a:solidFill>
                            <a:srgbClr val="FFFFFF"/>
                          </a:solidFill>
                          <a:latin typeface="Calibri"/>
                        </a:rPr>
                        <a:t>Azaltma</a:t>
                      </a:r>
                    </a:p>
                  </a:txBody>
                  <a:tcPr marL="82296" marR="64008" marT="32004" marB="32004" anchor="ctr">
                    <a:solidFill>
                      <a:srgbClr val="CE1126"/>
                    </a:solidFill>
                  </a:tcPr>
                </a:tc>
              </a:tr>
              <a:tr h="402336">
                <a:tc>
                  <a:txBody>
                    <a:bodyPr wrap="square"/>
                    <a:lstStyle/>
                    <a:p>
                      <a:pPr>
                        <a:lnSpc>
                          <a:spcPct val="92000"/>
                        </a:lnSpc>
                        <a:spcAft>
                          <a:spcPts val="0"/>
                        </a:spcAft>
                      </a:pPr>
                      <a:r>
                        <a:rPr sz="850" b="0">
                          <a:solidFill>
                            <a:srgbClr val="1C232D"/>
                          </a:solidFill>
                          <a:latin typeface="Calibri"/>
                        </a:rPr>
                        <a:t>CRM, AD ve uygulama kayıtları arasında eşleşme hatası</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Yüksek</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AD tanımlayıcısı bazlı eşleme</a:t>
                      </a:r>
                    </a:p>
                  </a:txBody>
                  <a:tcPr marL="82296" marR="64008" marT="32004" marB="32004" anchor="ctr">
                    <a:solidFill>
                      <a:srgbClr val="FFFFFF"/>
                    </a:solidFill>
                  </a:tcPr>
                </a:tc>
              </a:tr>
              <a:tr h="402336">
                <a:tc>
                  <a:txBody>
                    <a:bodyPr wrap="square"/>
                    <a:lstStyle/>
                    <a:p>
                      <a:pPr>
                        <a:lnSpc>
                          <a:spcPct val="92000"/>
                        </a:lnSpc>
                        <a:spcAft>
                          <a:spcPts val="0"/>
                        </a:spcAft>
                      </a:pPr>
                      <a:r>
                        <a:rPr sz="850" b="0">
                          <a:solidFill>
                            <a:srgbClr val="1C232D"/>
                          </a:solidFill>
                          <a:latin typeface="Calibri"/>
                        </a:rPr>
                        <a:t>Eski teknolojili uygulamaların protokol uyumu</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Orta</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Pilot ve kademeli geçiş</a:t>
                      </a:r>
                    </a:p>
                  </a:txBody>
                  <a:tcPr marL="82296" marR="64008" marT="32004" marB="32004" anchor="ctr">
                    <a:solidFill>
                      <a:srgbClr val="F4F7FA"/>
                    </a:solidFill>
                  </a:tcPr>
                </a:tc>
              </a:tr>
              <a:tr h="402336">
                <a:tc>
                  <a:txBody>
                    <a:bodyPr wrap="square"/>
                    <a:lstStyle/>
                    <a:p>
                      <a:pPr>
                        <a:lnSpc>
                          <a:spcPct val="92000"/>
                        </a:lnSpc>
                        <a:spcAft>
                          <a:spcPts val="0"/>
                        </a:spcAft>
                      </a:pPr>
                      <a:r>
                        <a:rPr sz="850" b="0">
                          <a:solidFill>
                            <a:srgbClr val="1C232D"/>
                          </a:solidFill>
                          <a:latin typeface="Calibri"/>
                        </a:rPr>
                        <a:t>Hatalı yetki modeli nedeniyle fazla/eksik erişim</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Yüksek</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Rol matrisi doğrulaması, kabul testi</a:t>
                      </a:r>
                    </a:p>
                  </a:txBody>
                  <a:tcPr marL="82296" marR="64008" marT="32004" marB="32004" anchor="ctr">
                    <a:solidFill>
                      <a:srgbClr val="FFFFFF"/>
                    </a:solidFill>
                  </a:tcPr>
                </a:tc>
              </a:tr>
              <a:tr h="402336">
                <a:tc>
                  <a:txBody>
                    <a:bodyPr wrap="square"/>
                    <a:lstStyle/>
                    <a:p>
                      <a:pPr>
                        <a:lnSpc>
                          <a:spcPct val="92000"/>
                        </a:lnSpc>
                        <a:spcAft>
                          <a:spcPts val="0"/>
                        </a:spcAft>
                      </a:pPr>
                      <a:r>
                        <a:rPr sz="850" b="0">
                          <a:solidFill>
                            <a:srgbClr val="1C232D"/>
                          </a:solidFill>
                          <a:latin typeface="Calibri"/>
                        </a:rPr>
                        <a:t>Pilot tamamlanmadan geniş ölçekli canlı geçiş</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Yüksek</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Kademeli geçiş planına bağlılık</a:t>
                      </a:r>
                    </a:p>
                  </a:txBody>
                  <a:tcPr marL="82296" marR="64008" marT="32004" marB="32004" anchor="ctr">
                    <a:solidFill>
                      <a:srgbClr val="F4F7FA"/>
                    </a:solidFill>
                  </a:tcPr>
                </a:tc>
              </a:tr>
            </a:tbl>
          </a:graphicData>
        </a:graphic>
      </p:graphicFrame>
      <p:sp>
        <p:nvSpPr>
          <p:cNvPr id="25" name="Rectangle 24"/>
          <p:cNvSpPr/>
          <p:nvPr/>
        </p:nvSpPr>
        <p:spPr>
          <a:xfrm>
            <a:off x="548640" y="5724144"/>
            <a:ext cx="11091672" cy="585216"/>
          </a:xfrm>
          <a:prstGeom prst="rect">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548640" y="5724144"/>
            <a:ext cx="54864" cy="585216"/>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841248" y="5852160"/>
            <a:ext cx="10607040" cy="365760"/>
          </a:xfrm>
          <a:prstGeom prst="rect">
            <a:avLst/>
          </a:prstGeom>
          <a:noFill/>
        </p:spPr>
        <p:txBody>
          <a:bodyPr wrap="square" lIns="0" rIns="0" tIns="0" bIns="0">
            <a:spAutoFit/>
          </a:bodyPr>
          <a:lstStyle/>
          <a:p>
            <a:pPr>
              <a:lnSpc>
                <a:spcPct val="95000"/>
              </a:lnSpc>
            </a:pPr>
            <a:r>
              <a:rPr sz="950" b="1">
                <a:solidFill>
                  <a:srgbClr val="002F5F"/>
                </a:solidFill>
                <a:latin typeface="Calibri"/>
              </a:rPr>
              <a:t>YÜRÜYEN İŞLER   </a:t>
            </a:r>
            <a:r>
              <a:rPr sz="950">
                <a:solidFill>
                  <a:srgbClr val="1C232D"/>
                </a:solidFill>
                <a:latin typeface="Calibri"/>
              </a:rPr>
              <a:t>Keycloak dev ve prod ortam kurulumları  ·  Dev ortamda BEK Mobil entegrasyonu  ·  Testler sorunsuz ilerlerse BEK Mobil'de "BEK Personel Girişi" tüm personele açılacak  ·  Dev ortamda Power BI entegrasyonu</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78992"/>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1078992"/>
            <a:ext cx="12191695" cy="502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TextBox 3"/>
          <p:cNvSpPr txBox="1"/>
          <p:nvPr/>
        </p:nvSpPr>
        <p:spPr>
          <a:xfrm>
            <a:off x="548640" y="182880"/>
            <a:ext cx="8778240" cy="256032"/>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8FB8DA"/>
                </a:solidFill>
                <a:latin typeface="Calibri"/>
              </a:rPr>
              <a:t>BEK TEKNOLOJİ ATLAS  ·  BÜTÜNLEŞİK LOW-CODE KURUMSAL PLATFORM</a:t>
            </a:r>
          </a:p>
        </p:txBody>
      </p:sp>
      <p:sp>
        <p:nvSpPr>
          <p:cNvPr id="5" name="TextBox 4"/>
          <p:cNvSpPr txBox="1"/>
          <p:nvPr/>
        </p:nvSpPr>
        <p:spPr>
          <a:xfrm>
            <a:off x="548640" y="457200"/>
            <a:ext cx="9509760" cy="502920"/>
          </a:xfrm>
          <a:prstGeom prst="rect">
            <a:avLst/>
          </a:prstGeom>
          <a:noFill/>
        </p:spPr>
        <p:txBody>
          <a:bodyPr wrap="square" lIns="0" rIns="0" tIns="0" bIns="0">
            <a:spAutoFit/>
          </a:bodyPr>
          <a:lstStyle/>
          <a:p>
            <a:pPr algn="l">
              <a:lnSpc>
                <a:spcPct val="95000"/>
              </a:lnSpc>
              <a:spcBef>
                <a:spcPts val="0"/>
              </a:spcBef>
              <a:spcAft>
                <a:spcPts val="0"/>
              </a:spcAft>
            </a:pPr>
            <a:r>
              <a:rPr sz="2300" b="1" i="0">
                <a:solidFill>
                  <a:srgbClr val="FFFFFF"/>
                </a:solidFill>
                <a:latin typeface="Calibri"/>
              </a:rPr>
              <a:t>Kapsam ve İş Faydası</a:t>
            </a:r>
          </a:p>
        </p:txBody>
      </p:sp>
      <p:sp>
        <p:nvSpPr>
          <p:cNvPr id="6" name="TextBox 5"/>
          <p:cNvSpPr txBox="1"/>
          <p:nvPr/>
        </p:nvSpPr>
        <p:spPr>
          <a:xfrm>
            <a:off x="10607040" y="329184"/>
            <a:ext cx="1051560" cy="457200"/>
          </a:xfrm>
          <a:prstGeom prst="rect">
            <a:avLst/>
          </a:prstGeom>
          <a:noFill/>
        </p:spPr>
        <p:txBody>
          <a:bodyPr wrap="square" lIns="0" rIns="0" tIns="0" bIns="0">
            <a:spAutoFit/>
          </a:bodyPr>
          <a:lstStyle/>
          <a:p>
            <a:pPr algn="r">
              <a:lnSpc>
                <a:spcPct val="95000"/>
              </a:lnSpc>
              <a:spcBef>
                <a:spcPts val="0"/>
              </a:spcBef>
              <a:spcAft>
                <a:spcPts val="0"/>
              </a:spcAft>
            </a:pPr>
            <a:r>
              <a:rPr sz="2700" b="1" i="0">
                <a:solidFill>
                  <a:srgbClr val="2E5A86"/>
                </a:solidFill>
                <a:latin typeface="Calibri"/>
              </a:rPr>
              <a:t>03</a:t>
            </a:r>
          </a:p>
        </p:txBody>
      </p:sp>
      <p:sp>
        <p:nvSpPr>
          <p:cNvPr id="7" name="Rectangle 6"/>
          <p:cNvSpPr/>
          <p:nvPr/>
        </p:nvSpPr>
        <p:spPr>
          <a:xfrm>
            <a:off x="548640" y="6419088"/>
            <a:ext cx="11091672" cy="10972"/>
          </a:xfrm>
          <a:prstGeom prst="rect">
            <a:avLst/>
          </a:prstGeom>
          <a:solidFill>
            <a:srgbClr val="D8DF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48640" y="6519672"/>
            <a:ext cx="7315200" cy="228600"/>
          </a:xfrm>
          <a:prstGeom prst="rect">
            <a:avLst/>
          </a:prstGeom>
          <a:noFill/>
        </p:spPr>
        <p:txBody>
          <a:bodyPr wrap="square" lIns="0" rIns="0" tIns="0" bIns="0">
            <a:spAutoFit/>
          </a:bodyPr>
          <a:lstStyle/>
          <a:p>
            <a:pPr algn="l">
              <a:lnSpc>
                <a:spcPct val="95000"/>
              </a:lnSpc>
              <a:spcBef>
                <a:spcPts val="0"/>
              </a:spcBef>
              <a:spcAft>
                <a:spcPts val="0"/>
              </a:spcAft>
            </a:pPr>
            <a:r>
              <a:rPr sz="800" b="0" i="0">
                <a:solidFill>
                  <a:srgbClr val="5A6470"/>
                </a:solidFill>
                <a:latin typeface="Calibri"/>
              </a:rPr>
              <a:t>BEK Teknoloji  ·  Ürün ve Yazılım Geliştirme Birimi  ·  2026 Teknoloji Gündemi</a:t>
            </a:r>
          </a:p>
        </p:txBody>
      </p:sp>
      <p:sp>
        <p:nvSpPr>
          <p:cNvPr id="9" name="TextBox 8"/>
          <p:cNvSpPr txBox="1"/>
          <p:nvPr/>
        </p:nvSpPr>
        <p:spPr>
          <a:xfrm>
            <a:off x="7863840" y="6519672"/>
            <a:ext cx="3776472" cy="228600"/>
          </a:xfrm>
          <a:prstGeom prst="rect">
            <a:avLst/>
          </a:prstGeom>
          <a:noFill/>
        </p:spPr>
        <p:txBody>
          <a:bodyPr wrap="square" lIns="0" rIns="0" tIns="0" bIns="0">
            <a:spAutoFit/>
          </a:bodyPr>
          <a:lstStyle/>
          <a:p>
            <a:pPr algn="r">
              <a:lnSpc>
                <a:spcPct val="95000"/>
              </a:lnSpc>
              <a:spcBef>
                <a:spcPts val="0"/>
              </a:spcBef>
              <a:spcAft>
                <a:spcPts val="0"/>
              </a:spcAft>
            </a:pPr>
            <a:r>
              <a:rPr sz="800" b="0" i="0">
                <a:solidFill>
                  <a:srgbClr val="5A6470"/>
                </a:solidFill>
                <a:latin typeface="Calibri"/>
              </a:rPr>
              <a:t>Yönetim Kurulu Sunumu</a:t>
            </a:r>
          </a:p>
        </p:txBody>
      </p:sp>
      <p:sp>
        <p:nvSpPr>
          <p:cNvPr id="10" name="Rectangle 9"/>
          <p:cNvSpPr/>
          <p:nvPr/>
        </p:nvSpPr>
        <p:spPr>
          <a:xfrm>
            <a:off x="548640" y="1325880"/>
            <a:ext cx="11091672" cy="932688"/>
          </a:xfrm>
          <a:prstGeom prst="rect">
            <a:avLst/>
          </a:prstGeom>
          <a:solidFill>
            <a:srgbClr val="001E3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548640" y="1325880"/>
            <a:ext cx="54864" cy="932688"/>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841248" y="1463039"/>
            <a:ext cx="10607040" cy="676656"/>
          </a:xfrm>
          <a:prstGeom prst="rect">
            <a:avLst/>
          </a:prstGeom>
          <a:noFill/>
        </p:spPr>
        <p:txBody>
          <a:bodyPr wrap="square" lIns="0" rIns="0" tIns="0" bIns="0">
            <a:spAutoFit/>
          </a:bodyPr>
          <a:lstStyle/>
          <a:p>
            <a:pPr algn="l">
              <a:lnSpc>
                <a:spcPct val="95000"/>
              </a:lnSpc>
              <a:spcBef>
                <a:spcPts val="0"/>
              </a:spcBef>
              <a:spcAft>
                <a:spcPts val="300"/>
              </a:spcAft>
            </a:pPr>
            <a:r>
              <a:rPr sz="1000" b="1" i="0">
                <a:solidFill>
                  <a:srgbClr val="8FB8DA"/>
                </a:solidFill>
                <a:latin typeface="Calibri"/>
              </a:rPr>
              <a:t>AMAÇ VE PROGRAM İÇİNDEKİ ROLÜ</a:t>
            </a:r>
          </a:p>
          <a:p>
            <a:pPr algn="l">
              <a:lnSpc>
                <a:spcPct val="100000"/>
              </a:lnSpc>
              <a:spcBef>
                <a:spcPts val="0"/>
              </a:spcBef>
              <a:spcAft>
                <a:spcPts val="0"/>
              </a:spcAft>
            </a:pPr>
            <a:r>
              <a:rPr sz="1050" b="0" i="0">
                <a:solidFill>
                  <a:srgbClr val="FFFFFF"/>
                </a:solidFill>
                <a:latin typeface="Calibri"/>
              </a:rPr>
              <a:t>KivaCRM'in yerine; CRM, BPM, RPA, ETL, QDMS ve DMS fonksiyonlarını tek çatı altında sunan entegre bir platform geliştirmek. Platformun tüm hakları BEK Teknoloji'ye ait olacak, BEK Grup ve iştiraklerinin kullanımına sunulacaktır. Atlas, kurumun ERP ve muhasebe dışındaki tüm iş süreçlerinin çalışacağı uygulama katmanıdır.</a:t>
            </a:r>
          </a:p>
        </p:txBody>
      </p:sp>
      <p:sp>
        <p:nvSpPr>
          <p:cNvPr id="13" name="Rectangle 12"/>
          <p:cNvSpPr/>
          <p:nvPr/>
        </p:nvSpPr>
        <p:spPr>
          <a:xfrm>
            <a:off x="548640"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48640"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ectangle 14"/>
          <p:cNvSpPr/>
          <p:nvPr/>
        </p:nvSpPr>
        <p:spPr>
          <a:xfrm>
            <a:off x="548640" y="2450592"/>
            <a:ext cx="1482634" cy="45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TextBox 15"/>
          <p:cNvSpPr txBox="1"/>
          <p:nvPr/>
        </p:nvSpPr>
        <p:spPr>
          <a:xfrm>
            <a:off x="658368"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CRM</a:t>
            </a:r>
          </a:p>
          <a:p>
            <a:pPr algn="ctr">
              <a:lnSpc>
                <a:spcPct val="95000"/>
              </a:lnSpc>
              <a:spcBef>
                <a:spcPts val="0"/>
              </a:spcBef>
              <a:spcAft>
                <a:spcPts val="0"/>
              </a:spcAft>
            </a:pPr>
            <a:r>
              <a:rPr sz="850" b="0" i="0">
                <a:solidFill>
                  <a:srgbClr val="5A6470"/>
                </a:solidFill>
                <a:latin typeface="Calibri"/>
              </a:rPr>
              <a:t>Müşteri ilişkileri
ve talep yönetimi</a:t>
            </a:r>
          </a:p>
        </p:txBody>
      </p:sp>
      <p:sp>
        <p:nvSpPr>
          <p:cNvPr id="17" name="Rectangle 16"/>
          <p:cNvSpPr/>
          <p:nvPr/>
        </p:nvSpPr>
        <p:spPr>
          <a:xfrm>
            <a:off x="2150146"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2150146"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2150146" y="2450592"/>
            <a:ext cx="1482634" cy="45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2259874"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BPM</a:t>
            </a:r>
          </a:p>
          <a:p>
            <a:pPr algn="ctr">
              <a:lnSpc>
                <a:spcPct val="95000"/>
              </a:lnSpc>
              <a:spcBef>
                <a:spcPts val="0"/>
              </a:spcBef>
              <a:spcAft>
                <a:spcPts val="0"/>
              </a:spcAft>
            </a:pPr>
            <a:r>
              <a:rPr sz="850" b="0" i="0">
                <a:solidFill>
                  <a:srgbClr val="5A6470"/>
                </a:solidFill>
                <a:latin typeface="Calibri"/>
              </a:rPr>
              <a:t>BPMN 2.0 süreç ve
çok kademeli onay</a:t>
            </a:r>
          </a:p>
        </p:txBody>
      </p:sp>
      <p:sp>
        <p:nvSpPr>
          <p:cNvPr id="21" name="Rectangle 20"/>
          <p:cNvSpPr/>
          <p:nvPr/>
        </p:nvSpPr>
        <p:spPr>
          <a:xfrm>
            <a:off x="3751652"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3751652"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3751652" y="2450592"/>
            <a:ext cx="1482634" cy="45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3861380"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RPA</a:t>
            </a:r>
          </a:p>
          <a:p>
            <a:pPr algn="ctr">
              <a:lnSpc>
                <a:spcPct val="95000"/>
              </a:lnSpc>
              <a:spcBef>
                <a:spcPts val="0"/>
              </a:spcBef>
              <a:spcAft>
                <a:spcPts val="0"/>
              </a:spcAft>
            </a:pPr>
            <a:r>
              <a:rPr sz="850" b="0" i="0">
                <a:solidFill>
                  <a:srgbClr val="5A6470"/>
                </a:solidFill>
                <a:latin typeface="Calibri"/>
              </a:rPr>
              <a:t>Masaüstü ve SAP
otomasyon robotları</a:t>
            </a:r>
          </a:p>
        </p:txBody>
      </p:sp>
      <p:sp>
        <p:nvSpPr>
          <p:cNvPr id="25" name="Rectangle 24"/>
          <p:cNvSpPr/>
          <p:nvPr/>
        </p:nvSpPr>
        <p:spPr>
          <a:xfrm>
            <a:off x="5353158"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5353158"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5353158" y="2450592"/>
            <a:ext cx="1482634" cy="45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TextBox 27"/>
          <p:cNvSpPr txBox="1"/>
          <p:nvPr/>
        </p:nvSpPr>
        <p:spPr>
          <a:xfrm>
            <a:off x="5462886"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ETL</a:t>
            </a:r>
          </a:p>
          <a:p>
            <a:pPr algn="ctr">
              <a:lnSpc>
                <a:spcPct val="95000"/>
              </a:lnSpc>
              <a:spcBef>
                <a:spcPts val="0"/>
              </a:spcBef>
              <a:spcAft>
                <a:spcPts val="0"/>
              </a:spcAft>
            </a:pPr>
            <a:r>
              <a:rPr sz="850" b="0" i="0">
                <a:solidFill>
                  <a:srgbClr val="5A6470"/>
                </a:solidFill>
                <a:latin typeface="Calibri"/>
              </a:rPr>
              <a:t>Veri çekme,
dönüştürme, yükleme</a:t>
            </a:r>
          </a:p>
        </p:txBody>
      </p:sp>
      <p:sp>
        <p:nvSpPr>
          <p:cNvPr id="29" name="Rectangle 28"/>
          <p:cNvSpPr/>
          <p:nvPr/>
        </p:nvSpPr>
        <p:spPr>
          <a:xfrm>
            <a:off x="6954665"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Rectangle 29"/>
          <p:cNvSpPr/>
          <p:nvPr/>
        </p:nvSpPr>
        <p:spPr>
          <a:xfrm>
            <a:off x="6954665"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6954665" y="2450592"/>
            <a:ext cx="1482634" cy="45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7064393"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QDMS</a:t>
            </a:r>
          </a:p>
          <a:p>
            <a:pPr algn="ctr">
              <a:lnSpc>
                <a:spcPct val="95000"/>
              </a:lnSpc>
              <a:spcBef>
                <a:spcPts val="0"/>
              </a:spcBef>
              <a:spcAft>
                <a:spcPts val="0"/>
              </a:spcAft>
            </a:pPr>
            <a:r>
              <a:rPr sz="850" b="0" i="0">
                <a:solidFill>
                  <a:srgbClr val="5A6470"/>
                </a:solidFill>
                <a:latin typeface="Calibri"/>
              </a:rPr>
              <a:t>Kalite belgeleri,
DÖF ve denetim</a:t>
            </a:r>
          </a:p>
        </p:txBody>
      </p:sp>
      <p:sp>
        <p:nvSpPr>
          <p:cNvPr id="33" name="Rectangle 32"/>
          <p:cNvSpPr/>
          <p:nvPr/>
        </p:nvSpPr>
        <p:spPr>
          <a:xfrm>
            <a:off x="8556171"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4" name="Rectangle 33"/>
          <p:cNvSpPr/>
          <p:nvPr/>
        </p:nvSpPr>
        <p:spPr>
          <a:xfrm>
            <a:off x="8556171"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5" name="Rectangle 34"/>
          <p:cNvSpPr/>
          <p:nvPr/>
        </p:nvSpPr>
        <p:spPr>
          <a:xfrm>
            <a:off x="8556171" y="2450592"/>
            <a:ext cx="1482634" cy="4572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6" name="TextBox 35"/>
          <p:cNvSpPr txBox="1"/>
          <p:nvPr/>
        </p:nvSpPr>
        <p:spPr>
          <a:xfrm>
            <a:off x="8665899"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DMS</a:t>
            </a:r>
          </a:p>
          <a:p>
            <a:pPr algn="ctr">
              <a:lnSpc>
                <a:spcPct val="95000"/>
              </a:lnSpc>
              <a:spcBef>
                <a:spcPts val="0"/>
              </a:spcBef>
              <a:spcAft>
                <a:spcPts val="0"/>
              </a:spcAft>
            </a:pPr>
            <a:r>
              <a:rPr sz="850" b="0" i="0">
                <a:solidFill>
                  <a:srgbClr val="5A6470"/>
                </a:solidFill>
                <a:latin typeface="Calibri"/>
              </a:rPr>
              <a:t>Doküman arşivi,
sürümleme ve OCR</a:t>
            </a:r>
          </a:p>
        </p:txBody>
      </p:sp>
      <p:sp>
        <p:nvSpPr>
          <p:cNvPr id="37" name="Rectangle 36"/>
          <p:cNvSpPr/>
          <p:nvPr/>
        </p:nvSpPr>
        <p:spPr>
          <a:xfrm>
            <a:off x="10157677" y="2450592"/>
            <a:ext cx="1482634" cy="10424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8" name="Rectangle 37"/>
          <p:cNvSpPr/>
          <p:nvPr/>
        </p:nvSpPr>
        <p:spPr>
          <a:xfrm>
            <a:off x="10157677" y="2450592"/>
            <a:ext cx="1482634" cy="1042415"/>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9" name="Rectangle 38"/>
          <p:cNvSpPr/>
          <p:nvPr/>
        </p:nvSpPr>
        <p:spPr>
          <a:xfrm>
            <a:off x="10157677" y="2450592"/>
            <a:ext cx="1482634" cy="45720"/>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0" name="TextBox 39"/>
          <p:cNvSpPr txBox="1"/>
          <p:nvPr/>
        </p:nvSpPr>
        <p:spPr>
          <a:xfrm>
            <a:off x="10267405" y="2651760"/>
            <a:ext cx="1263178" cy="804672"/>
          </a:xfrm>
          <a:prstGeom prst="rect">
            <a:avLst/>
          </a:prstGeom>
          <a:noFill/>
        </p:spPr>
        <p:txBody>
          <a:bodyPr wrap="square" lIns="0" rIns="0" tIns="0" bIns="0">
            <a:spAutoFit/>
          </a:bodyPr>
          <a:lstStyle/>
          <a:p>
            <a:pPr algn="ctr">
              <a:lnSpc>
                <a:spcPct val="95000"/>
              </a:lnSpc>
              <a:spcBef>
                <a:spcPts val="0"/>
              </a:spcBef>
              <a:spcAft>
                <a:spcPts val="400"/>
              </a:spcAft>
            </a:pPr>
            <a:r>
              <a:rPr sz="1400" b="1" i="0">
                <a:solidFill>
                  <a:srgbClr val="002F5F"/>
                </a:solidFill>
                <a:latin typeface="Calibri"/>
              </a:rPr>
              <a:t>STUDIO</a:t>
            </a:r>
          </a:p>
          <a:p>
            <a:pPr algn="ctr">
              <a:lnSpc>
                <a:spcPct val="95000"/>
              </a:lnSpc>
              <a:spcBef>
                <a:spcPts val="0"/>
              </a:spcBef>
              <a:spcAft>
                <a:spcPts val="0"/>
              </a:spcAft>
            </a:pPr>
            <a:r>
              <a:rPr sz="850" b="0" i="0">
                <a:solidFill>
                  <a:srgbClr val="5A6470"/>
                </a:solidFill>
                <a:latin typeface="Calibri"/>
              </a:rPr>
              <a:t>Low-code geliştirme
çekirdeği</a:t>
            </a:r>
          </a:p>
        </p:txBody>
      </p:sp>
      <p:sp>
        <p:nvSpPr>
          <p:cNvPr id="41" name="Rectangle 40"/>
          <p:cNvSpPr/>
          <p:nvPr/>
        </p:nvSpPr>
        <p:spPr>
          <a:xfrm>
            <a:off x="548640" y="3712463"/>
            <a:ext cx="5303520" cy="2432304"/>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2" name="Rectangle 41"/>
          <p:cNvSpPr/>
          <p:nvPr/>
        </p:nvSpPr>
        <p:spPr>
          <a:xfrm>
            <a:off x="548640" y="3712463"/>
            <a:ext cx="50292" cy="2432304"/>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3" name="TextBox 42"/>
          <p:cNvSpPr txBox="1"/>
          <p:nvPr/>
        </p:nvSpPr>
        <p:spPr>
          <a:xfrm>
            <a:off x="804672" y="3867911"/>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PROJE HEDEFLERİ</a:t>
            </a:r>
          </a:p>
        </p:txBody>
      </p:sp>
      <p:sp>
        <p:nvSpPr>
          <p:cNvPr id="44" name="TextBox 43"/>
          <p:cNvSpPr txBox="1"/>
          <p:nvPr/>
        </p:nvSpPr>
        <p:spPr>
          <a:xfrm>
            <a:off x="804672" y="4215383"/>
            <a:ext cx="4846320" cy="1773936"/>
          </a:xfrm>
          <a:prstGeom prst="rect">
            <a:avLst/>
          </a:prstGeom>
          <a:noFill/>
        </p:spPr>
        <p:txBody>
          <a:bodyPr wrap="square" lIns="0" rIns="0" tIns="0" bIns="0">
            <a:spAutoFit/>
          </a:bodyPr>
          <a:lstStyle/>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Mevcut KivaCRM platformunda yaşanan yapısal sorunları (performans, veri tutarlılığı, ekran kısıtları) kökten gidermek</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Kod yazarak geliştirme yapmayı minimuma indirmek; yeni modül ve süreçleri iş birimlerinin hızla devreye alabilmesi</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Lisans kısıtını ortadan kaldırmak: BEK ve iştiraklerindeki tüm personele kullanıcı açmak</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Tasarım ve kullanıcı deneyiminde çağın ötesinde bir platform oluşturmak</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Yapay zekâ destekli asistanla kayıt oluşturma, form doldurma ve modül bilgilendirmesi</a:t>
            </a:r>
          </a:p>
          <a:p>
            <a:pPr algn="l" marL="125000" indent="-125000">
              <a:lnSpc>
                <a:spcPct val="95000"/>
              </a:lnSpc>
              <a:spcBef>
                <a:spcPts val="0"/>
              </a:spcBef>
              <a:spcAft>
                <a:spcPts val="600"/>
              </a:spcAft>
              <a:buClr>
                <a:srgbClr val="006AAD"/>
              </a:buClr>
              <a:buSzPts val="800"/>
              <a:buFont typeface="Arial"/>
              <a:buChar char="▪"/>
            </a:pPr>
            <a:r>
              <a:rPr sz="1000" b="0" i="0">
                <a:solidFill>
                  <a:srgbClr val="1C232D"/>
                </a:solidFill>
                <a:latin typeface="Calibri"/>
              </a:rPr>
              <a:t>İçerdiği fonksiyonlarla önce Türkiye'de, sonra dünyada tek olmak</a:t>
            </a:r>
          </a:p>
        </p:txBody>
      </p:sp>
      <p:sp>
        <p:nvSpPr>
          <p:cNvPr id="45" name="Rectangle 44"/>
          <p:cNvSpPr/>
          <p:nvPr/>
        </p:nvSpPr>
        <p:spPr>
          <a:xfrm>
            <a:off x="6336792" y="3712463"/>
            <a:ext cx="5303520" cy="2432304"/>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6" name="Rectangle 45"/>
          <p:cNvSpPr/>
          <p:nvPr/>
        </p:nvSpPr>
        <p:spPr>
          <a:xfrm>
            <a:off x="6336792" y="3712463"/>
            <a:ext cx="50292" cy="2432304"/>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7" name="TextBox 46"/>
          <p:cNvSpPr txBox="1"/>
          <p:nvPr/>
        </p:nvSpPr>
        <p:spPr>
          <a:xfrm>
            <a:off x="6592824" y="3867911"/>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ÖLÇÜLEBİLİR BAŞARI KRİTERLERİ</a:t>
            </a:r>
          </a:p>
        </p:txBody>
      </p:sp>
      <p:sp>
        <p:nvSpPr>
          <p:cNvPr id="48" name="TextBox 47"/>
          <p:cNvSpPr txBox="1"/>
          <p:nvPr/>
        </p:nvSpPr>
        <p:spPr>
          <a:xfrm>
            <a:off x="6592824" y="4215383"/>
            <a:ext cx="4846320" cy="1773936"/>
          </a:xfrm>
          <a:prstGeom prst="rect">
            <a:avLst/>
          </a:prstGeom>
          <a:noFill/>
        </p:spPr>
        <p:txBody>
          <a:bodyPr wrap="square" lIns="0" rIns="0" tIns="0" bIns="0">
            <a:spAutoFit/>
          </a:bodyPr>
          <a:lstStyle/>
          <a:p>
            <a:pPr marL="125000" indent="-125000">
              <a:lnSpc>
                <a:spcPct val="95000"/>
              </a:lnSpc>
              <a:spcAft>
                <a:spcPts val="600"/>
              </a:spcAft>
              <a:buClr>
                <a:srgbClr val="CE1126"/>
              </a:buClr>
              <a:buSzPts val="800"/>
              <a:buFont typeface="Arial"/>
              <a:buChar char="▪"/>
            </a:pPr>
            <a:r>
              <a:rPr sz="1000" b="1">
                <a:solidFill>
                  <a:srgbClr val="002F5F"/>
                </a:solidFill>
                <a:latin typeface="Calibri"/>
              </a:rPr>
              <a:t>%100 / 0 </a:t>
            </a:r>
            <a:r>
              <a:rPr sz="1000">
                <a:solidFill>
                  <a:srgbClr val="1C232D"/>
                </a:solidFill>
                <a:latin typeface="Calibri"/>
              </a:rPr>
              <a:t>— veri göçü doğruluğu ve sıfır veri kaybı ile KivaCRM verilerinin aktarılması</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0 adet </a:t>
            </a:r>
            <a:r>
              <a:rPr sz="1000">
                <a:solidFill>
                  <a:srgbClr val="1C232D"/>
                </a:solidFill>
                <a:latin typeface="Calibri"/>
              </a:rPr>
              <a:t>— UAT sonrası canlı ortamda kritik (P1/P2) hata</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%100 </a:t>
            </a:r>
            <a:r>
              <a:rPr sz="1000">
                <a:solidFill>
                  <a:srgbClr val="1C232D"/>
                </a:solidFill>
                <a:latin typeface="Calibri"/>
              </a:rPr>
              <a:t>— eski sisteme ait kişi başı lisans maliyetinin sıfırlanması</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%85 </a:t>
            </a:r>
            <a:r>
              <a:rPr sz="1000">
                <a:solidFill>
                  <a:srgbClr val="1C232D"/>
                </a:solidFill>
                <a:latin typeface="Calibri"/>
              </a:rPr>
              <a:t>— ilk 3 ayda yetkilendirilen çalışanların aktif kullanımı</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%70 </a:t>
            </a:r>
            <a:r>
              <a:rPr sz="1000">
                <a:solidFill>
                  <a:srgbClr val="1C232D"/>
                </a:solidFill>
                <a:latin typeface="Calibri"/>
              </a:rPr>
              <a:t>— yeni form/modül taleplerinin canlıya alınma süresinde kısalma</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%30 </a:t>
            </a:r>
            <a:r>
              <a:rPr sz="1000">
                <a:solidFill>
                  <a:srgbClr val="1C232D"/>
                </a:solidFill>
                <a:latin typeface="Calibri"/>
              </a:rPr>
              <a:t>— RPA ve BPM ile tekrarlı süreçlerde 6 ay sonunda iş gücü tasarrufu</a:t>
            </a:r>
          </a:p>
          <a:p>
            <a:pPr marL="125000" indent="-125000">
              <a:lnSpc>
                <a:spcPct val="95000"/>
              </a:lnSpc>
              <a:spcAft>
                <a:spcPts val="600"/>
              </a:spcAft>
              <a:buClr>
                <a:srgbClr val="CE1126"/>
              </a:buClr>
              <a:buSzPts val="800"/>
              <a:buFont typeface="Arial"/>
              <a:buChar char="▪"/>
            </a:pPr>
            <a:r>
              <a:rPr sz="1000" b="1">
                <a:solidFill>
                  <a:srgbClr val="002F5F"/>
                </a:solidFill>
                <a:latin typeface="Calibri"/>
              </a:rPr>
              <a:t>%20 </a:t>
            </a:r>
            <a:r>
              <a:rPr sz="1000">
                <a:solidFill>
                  <a:srgbClr val="1C232D"/>
                </a:solidFill>
                <a:latin typeface="Calibri"/>
              </a:rPr>
              <a:t>— destek ve form işlemlerinin AI asistanı üzerinden yapılması</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78992"/>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1078992"/>
            <a:ext cx="12191695" cy="502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TextBox 3"/>
          <p:cNvSpPr txBox="1"/>
          <p:nvPr/>
        </p:nvSpPr>
        <p:spPr>
          <a:xfrm>
            <a:off x="548640" y="182880"/>
            <a:ext cx="8778240" cy="256032"/>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8FB8DA"/>
                </a:solidFill>
                <a:latin typeface="Calibri"/>
              </a:rPr>
              <a:t>BEK TEKNOLOJİ ATLAS  ·  BÜTÜNLEŞİK LOW-CODE KURUMSAL PLATFORM</a:t>
            </a:r>
          </a:p>
        </p:txBody>
      </p:sp>
      <p:sp>
        <p:nvSpPr>
          <p:cNvPr id="5" name="TextBox 4"/>
          <p:cNvSpPr txBox="1"/>
          <p:nvPr/>
        </p:nvSpPr>
        <p:spPr>
          <a:xfrm>
            <a:off x="548640" y="457200"/>
            <a:ext cx="9509760" cy="502920"/>
          </a:xfrm>
          <a:prstGeom prst="rect">
            <a:avLst/>
          </a:prstGeom>
          <a:noFill/>
        </p:spPr>
        <p:txBody>
          <a:bodyPr wrap="square" lIns="0" rIns="0" tIns="0" bIns="0">
            <a:spAutoFit/>
          </a:bodyPr>
          <a:lstStyle/>
          <a:p>
            <a:pPr algn="l">
              <a:lnSpc>
                <a:spcPct val="95000"/>
              </a:lnSpc>
              <a:spcBef>
                <a:spcPts val="0"/>
              </a:spcBef>
              <a:spcAft>
                <a:spcPts val="0"/>
              </a:spcAft>
            </a:pPr>
            <a:r>
              <a:rPr sz="2300" b="1" i="0">
                <a:solidFill>
                  <a:srgbClr val="FFFFFF"/>
                </a:solidFill>
                <a:latin typeface="Calibri"/>
              </a:rPr>
              <a:t>Teknoloji Yığını, Alt Projeler ve Riskler</a:t>
            </a:r>
          </a:p>
        </p:txBody>
      </p:sp>
      <p:sp>
        <p:nvSpPr>
          <p:cNvPr id="6" name="TextBox 5"/>
          <p:cNvSpPr txBox="1"/>
          <p:nvPr/>
        </p:nvSpPr>
        <p:spPr>
          <a:xfrm>
            <a:off x="10607040" y="329184"/>
            <a:ext cx="1051560" cy="457200"/>
          </a:xfrm>
          <a:prstGeom prst="rect">
            <a:avLst/>
          </a:prstGeom>
          <a:noFill/>
        </p:spPr>
        <p:txBody>
          <a:bodyPr wrap="square" lIns="0" rIns="0" tIns="0" bIns="0">
            <a:spAutoFit/>
          </a:bodyPr>
          <a:lstStyle/>
          <a:p>
            <a:pPr algn="r">
              <a:lnSpc>
                <a:spcPct val="95000"/>
              </a:lnSpc>
              <a:spcBef>
                <a:spcPts val="0"/>
              </a:spcBef>
              <a:spcAft>
                <a:spcPts val="0"/>
              </a:spcAft>
            </a:pPr>
            <a:r>
              <a:rPr sz="2700" b="1" i="0">
                <a:solidFill>
                  <a:srgbClr val="2E5A86"/>
                </a:solidFill>
                <a:latin typeface="Calibri"/>
              </a:rPr>
              <a:t>04</a:t>
            </a:r>
          </a:p>
        </p:txBody>
      </p:sp>
      <p:sp>
        <p:nvSpPr>
          <p:cNvPr id="7" name="Rectangle 6"/>
          <p:cNvSpPr/>
          <p:nvPr/>
        </p:nvSpPr>
        <p:spPr>
          <a:xfrm>
            <a:off x="548640" y="6419088"/>
            <a:ext cx="11091672" cy="10972"/>
          </a:xfrm>
          <a:prstGeom prst="rect">
            <a:avLst/>
          </a:prstGeom>
          <a:solidFill>
            <a:srgbClr val="D8DF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48640" y="6519672"/>
            <a:ext cx="7315200" cy="228600"/>
          </a:xfrm>
          <a:prstGeom prst="rect">
            <a:avLst/>
          </a:prstGeom>
          <a:noFill/>
        </p:spPr>
        <p:txBody>
          <a:bodyPr wrap="square" lIns="0" rIns="0" tIns="0" bIns="0">
            <a:spAutoFit/>
          </a:bodyPr>
          <a:lstStyle/>
          <a:p>
            <a:pPr algn="l">
              <a:lnSpc>
                <a:spcPct val="95000"/>
              </a:lnSpc>
              <a:spcBef>
                <a:spcPts val="0"/>
              </a:spcBef>
              <a:spcAft>
                <a:spcPts val="0"/>
              </a:spcAft>
            </a:pPr>
            <a:r>
              <a:rPr sz="800" b="0" i="0">
                <a:solidFill>
                  <a:srgbClr val="5A6470"/>
                </a:solidFill>
                <a:latin typeface="Calibri"/>
              </a:rPr>
              <a:t>BEK Teknoloji  ·  Ürün ve Yazılım Geliştirme Birimi  ·  2026 Teknoloji Gündemi</a:t>
            </a:r>
          </a:p>
        </p:txBody>
      </p:sp>
      <p:sp>
        <p:nvSpPr>
          <p:cNvPr id="9" name="TextBox 8"/>
          <p:cNvSpPr txBox="1"/>
          <p:nvPr/>
        </p:nvSpPr>
        <p:spPr>
          <a:xfrm>
            <a:off x="7863840" y="6519672"/>
            <a:ext cx="3776472" cy="228600"/>
          </a:xfrm>
          <a:prstGeom prst="rect">
            <a:avLst/>
          </a:prstGeom>
          <a:noFill/>
        </p:spPr>
        <p:txBody>
          <a:bodyPr wrap="square" lIns="0" rIns="0" tIns="0" bIns="0">
            <a:spAutoFit/>
          </a:bodyPr>
          <a:lstStyle/>
          <a:p>
            <a:pPr algn="r">
              <a:lnSpc>
                <a:spcPct val="95000"/>
              </a:lnSpc>
              <a:spcBef>
                <a:spcPts val="0"/>
              </a:spcBef>
              <a:spcAft>
                <a:spcPts val="0"/>
              </a:spcAft>
            </a:pPr>
            <a:r>
              <a:rPr sz="800" b="0" i="0">
                <a:solidFill>
                  <a:srgbClr val="5A6470"/>
                </a:solidFill>
                <a:latin typeface="Calibri"/>
              </a:rPr>
              <a:t>Yönetim Kurulu Sunumu</a:t>
            </a:r>
          </a:p>
        </p:txBody>
      </p:sp>
      <p:sp>
        <p:nvSpPr>
          <p:cNvPr id="10" name="Rectangle 9"/>
          <p:cNvSpPr/>
          <p:nvPr/>
        </p:nvSpPr>
        <p:spPr>
          <a:xfrm>
            <a:off x="548640" y="135331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768096" y="129844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TEKNOLOJİ KARARLARI</a:t>
            </a:r>
          </a:p>
        </p:txBody>
      </p:sp>
      <p:graphicFrame>
        <p:nvGraphicFramePr>
          <p:cNvPr id="12" name="Table 11"/>
          <p:cNvGraphicFramePr>
            <a:graphicFrameLocks noGrp="1"/>
          </p:cNvGraphicFramePr>
          <p:nvPr/>
        </p:nvGraphicFramePr>
        <p:xfrm>
          <a:off x="548640" y="1627632"/>
          <a:ext cx="5303520" cy="2834640"/>
        </p:xfrm>
        <a:graphic>
          <a:graphicData uri="http://schemas.openxmlformats.org/drawingml/2006/table">
            <a:tbl>
              <a:tblPr firstRow="1"/>
              <a:tblGrid>
                <a:gridCol w="1143000"/>
                <a:gridCol w="1783080"/>
                <a:gridCol w="2377440"/>
              </a:tblGrid>
              <a:tr h="256032">
                <a:tc>
                  <a:txBody>
                    <a:bodyPr wrap="square"/>
                    <a:lstStyle/>
                    <a:p>
                      <a:pPr>
                        <a:lnSpc>
                          <a:spcPct val="92000"/>
                        </a:lnSpc>
                        <a:spcAft>
                          <a:spcPts val="0"/>
                        </a:spcAft>
                      </a:pPr>
                      <a:r>
                        <a:rPr sz="850" b="1">
                          <a:solidFill>
                            <a:srgbClr val="FFFFFF"/>
                          </a:solidFill>
                          <a:latin typeface="Calibri"/>
                        </a:rPr>
                        <a:t>Katman</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Karar</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Gerekçe</a:t>
                      </a:r>
                    </a:p>
                  </a:txBody>
                  <a:tcPr marL="82296" marR="64008" marT="32004" marB="32004" anchor="ctr">
                    <a:solidFill>
                      <a:srgbClr val="002F5F"/>
                    </a:solidFill>
                  </a:tcPr>
                </a:tc>
              </a:tr>
              <a:tr h="429768">
                <a:tc>
                  <a:txBody>
                    <a:bodyPr wrap="square"/>
                    <a:lstStyle/>
                    <a:p>
                      <a:pPr>
                        <a:lnSpc>
                          <a:spcPct val="92000"/>
                        </a:lnSpc>
                        <a:spcAft>
                          <a:spcPts val="0"/>
                        </a:spcAft>
                      </a:pPr>
                      <a:r>
                        <a:rPr sz="850" b="0">
                          <a:solidFill>
                            <a:srgbClr val="1C232D"/>
                          </a:solidFill>
                          <a:latin typeface="Calibri"/>
                        </a:rPr>
                        <a:t>Backend</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.NET 10</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Ekip uzmanlığı; dağıtık worker ve Windows RPA aynı yığında</a:t>
                      </a:r>
                    </a:p>
                  </a:txBody>
                  <a:tcPr marL="82296" marR="64008" marT="32004" marB="32004" anchor="ctr">
                    <a:solidFill>
                      <a:srgbClr val="FFFFFF"/>
                    </a:solidFill>
                  </a:tcPr>
                </a:tc>
              </a:tr>
              <a:tr h="429768">
                <a:tc>
                  <a:txBody>
                    <a:bodyPr wrap="square"/>
                    <a:lstStyle/>
                    <a:p>
                      <a:pPr>
                        <a:lnSpc>
                          <a:spcPct val="92000"/>
                        </a:lnSpc>
                        <a:spcAft>
                          <a:spcPts val="0"/>
                        </a:spcAft>
                      </a:pPr>
                      <a:r>
                        <a:rPr sz="850" b="0">
                          <a:solidFill>
                            <a:srgbClr val="1C232D"/>
                          </a:solidFill>
                          <a:latin typeface="Calibri"/>
                        </a:rPr>
                        <a:t>Frontend</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Next.js 16.2 + React 19.2</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Açık web formları ve özel uygulama ekranları tek merkezde</a:t>
                      </a:r>
                    </a:p>
                  </a:txBody>
                  <a:tcPr marL="82296" marR="64008" marT="32004" marB="32004" anchor="ctr">
                    <a:solidFill>
                      <a:srgbClr val="F4F7FA"/>
                    </a:solidFill>
                  </a:tcPr>
                </a:tc>
              </a:tr>
              <a:tr h="429768">
                <a:tc>
                  <a:txBody>
                    <a:bodyPr wrap="square"/>
                    <a:lstStyle/>
                    <a:p>
                      <a:pPr>
                        <a:lnSpc>
                          <a:spcPct val="92000"/>
                        </a:lnSpc>
                        <a:spcAft>
                          <a:spcPts val="0"/>
                        </a:spcAft>
                      </a:pPr>
                      <a:r>
                        <a:rPr sz="850" b="0">
                          <a:solidFill>
                            <a:srgbClr val="1C232D"/>
                          </a:solidFill>
                          <a:latin typeface="Calibri"/>
                        </a:rPr>
                        <a:t>Mobil</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Ortak Runtime Engine + Ionic 8.5 / Capacitor 8.0</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Kural ve formlar tek merkezden; iş mantığı iki kez yazılmaz</a:t>
                      </a:r>
                    </a:p>
                  </a:txBody>
                  <a:tcPr marL="82296" marR="64008" marT="32004" marB="32004" anchor="ctr">
                    <a:solidFill>
                      <a:srgbClr val="FFFFFF"/>
                    </a:solidFill>
                  </a:tcPr>
                </a:tc>
              </a:tr>
              <a:tr h="429768">
                <a:tc>
                  <a:txBody>
                    <a:bodyPr wrap="square"/>
                    <a:lstStyle/>
                    <a:p>
                      <a:pPr>
                        <a:lnSpc>
                          <a:spcPct val="92000"/>
                        </a:lnSpc>
                        <a:spcAft>
                          <a:spcPts val="0"/>
                        </a:spcAft>
                      </a:pPr>
                      <a:r>
                        <a:rPr sz="850" b="0">
                          <a:solidFill>
                            <a:srgbClr val="1C232D"/>
                          </a:solidFill>
                          <a:latin typeface="Calibri"/>
                        </a:rPr>
                        <a:t>Veritabanı</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MySQL (mimari DB-bağımsız)</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Operasyonel tanıdıklık, Debezium CDC uyumu, lisans avantajı</a:t>
                      </a:r>
                    </a:p>
                  </a:txBody>
                  <a:tcPr marL="82296" marR="64008" marT="32004" marB="32004" anchor="ctr">
                    <a:solidFill>
                      <a:srgbClr val="F4F7FA"/>
                    </a:solidFill>
                  </a:tcPr>
                </a:tc>
              </a:tr>
              <a:tr h="429768">
                <a:tc>
                  <a:txBody>
                    <a:bodyPr wrap="square"/>
                    <a:lstStyle/>
                    <a:p>
                      <a:pPr>
                        <a:lnSpc>
                          <a:spcPct val="92000"/>
                        </a:lnSpc>
                        <a:spcAft>
                          <a:spcPts val="0"/>
                        </a:spcAft>
                      </a:pPr>
                      <a:r>
                        <a:rPr sz="850" b="0">
                          <a:solidFill>
                            <a:srgbClr val="1C232D"/>
                          </a:solidFill>
                          <a:latin typeface="Calibri"/>
                        </a:rPr>
                        <a:t>Cache / MQ / CDC</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Redis 7 · Kafka · Debezium CDC + Outbox</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Tutarlı dağıtık durum, kayıpsız olay kaydı, güvenilir süreç tetikleme</a:t>
                      </a:r>
                    </a:p>
                  </a:txBody>
                  <a:tcPr marL="82296" marR="64008" marT="32004" marB="32004" anchor="ctr">
                    <a:solidFill>
                      <a:srgbClr val="FFFFFF"/>
                    </a:solidFill>
                  </a:tcPr>
                </a:tc>
              </a:tr>
              <a:tr h="429768">
                <a:tc>
                  <a:txBody>
                    <a:bodyPr wrap="square"/>
                    <a:lstStyle/>
                    <a:p>
                      <a:pPr>
                        <a:lnSpc>
                          <a:spcPct val="92000"/>
                        </a:lnSpc>
                        <a:spcAft>
                          <a:spcPts val="0"/>
                        </a:spcAft>
                      </a:pPr>
                      <a:r>
                        <a:rPr sz="850" b="0">
                          <a:solidFill>
                            <a:srgbClr val="1C232D"/>
                          </a:solidFill>
                          <a:latin typeface="Calibri"/>
                        </a:rPr>
                        <a:t>DevOps</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Docker Swarm + Traefik · Cloudflare R2</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Küçük ekip için düşük operasyon yükü; egress ücretsiz depolama</a:t>
                      </a:r>
                    </a:p>
                  </a:txBody>
                  <a:tcPr marL="82296" marR="64008" marT="32004" marB="32004" anchor="ctr">
                    <a:solidFill>
                      <a:srgbClr val="F4F7FA"/>
                    </a:solidFill>
                  </a:tcPr>
                </a:tc>
              </a:tr>
            </a:tbl>
          </a:graphicData>
        </a:graphic>
      </p:graphicFrame>
      <p:sp>
        <p:nvSpPr>
          <p:cNvPr id="13" name="Rectangle 12"/>
          <p:cNvSpPr/>
          <p:nvPr/>
        </p:nvSpPr>
        <p:spPr>
          <a:xfrm>
            <a:off x="548640" y="4718303"/>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768096" y="4663440"/>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NEDEN HAZIR ÜRÜN DEĞİL, ATLAS İÇİNDE GELİŞTİRME?</a:t>
            </a:r>
          </a:p>
        </p:txBody>
      </p:sp>
      <p:sp>
        <p:nvSpPr>
          <p:cNvPr id="15" name="Rectangle 14"/>
          <p:cNvSpPr/>
          <p:nvPr/>
        </p:nvSpPr>
        <p:spPr>
          <a:xfrm>
            <a:off x="548640" y="4974336"/>
            <a:ext cx="5303520" cy="118872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548640" y="4974336"/>
            <a:ext cx="50292" cy="1188720"/>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804672" y="5129784"/>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000" b="1" i="0">
                <a:solidFill>
                  <a:srgbClr val="002F5F"/>
                </a:solidFill>
                <a:latin typeface="Calibri"/>
              </a:rPr>
              <a:t>STRATEJİK GEREKÇE</a:t>
            </a:r>
          </a:p>
        </p:txBody>
      </p:sp>
      <p:sp>
        <p:nvSpPr>
          <p:cNvPr id="18" name="TextBox 17"/>
          <p:cNvSpPr txBox="1"/>
          <p:nvPr/>
        </p:nvSpPr>
        <p:spPr>
          <a:xfrm>
            <a:off x="804672" y="5477256"/>
            <a:ext cx="4846320" cy="530352"/>
          </a:xfrm>
          <a:prstGeom prst="rect">
            <a:avLst/>
          </a:prstGeom>
          <a:noFill/>
        </p:spPr>
        <p:txBody>
          <a:bodyPr wrap="square" lIns="0" rIns="0" tIns="0" bIns="0">
            <a:spAutoFit/>
          </a:bodyPr>
          <a:lstStyle/>
          <a:p>
            <a:pPr algn="l" marL="125000" indent="-125000">
              <a:lnSpc>
                <a:spcPct val="95000"/>
              </a:lnSpc>
              <a:spcBef>
                <a:spcPts val="0"/>
              </a:spcBef>
              <a:spcAft>
                <a:spcPts val="300"/>
              </a:spcAft>
              <a:buClr>
                <a:srgbClr val="CE1126"/>
              </a:buClr>
              <a:buSzPts val="720"/>
              <a:buFont typeface="Arial"/>
              <a:buChar char="▪"/>
            </a:pPr>
            <a:r>
              <a:rPr sz="900" b="0" i="0">
                <a:solidFill>
                  <a:srgbClr val="1C232D"/>
                </a:solidFill>
                <a:latin typeface="Calibri"/>
              </a:rPr>
              <a:t>Tek tasarım deneyimi, tek oturum, ortak loglama ve yedekleme; ayrı ürün, ayrı sunucu ve ayrı yetki sistemi gerekmez</a:t>
            </a:r>
          </a:p>
          <a:p>
            <a:pPr algn="l" marL="125000" indent="-125000">
              <a:lnSpc>
                <a:spcPct val="95000"/>
              </a:lnSpc>
              <a:spcBef>
                <a:spcPts val="0"/>
              </a:spcBef>
              <a:spcAft>
                <a:spcPts val="300"/>
              </a:spcAft>
              <a:buClr>
                <a:srgbClr val="CE1126"/>
              </a:buClr>
              <a:buSzPts val="720"/>
              <a:buFont typeface="Arial"/>
              <a:buChar char="▪"/>
            </a:pPr>
            <a:r>
              <a:rPr sz="900" b="0" i="0">
                <a:solidFill>
                  <a:srgbClr val="1C232D"/>
                </a:solidFill>
                <a:latin typeface="Calibri"/>
              </a:rPr>
              <a:t>Ek lisans/abonelik maliyeti yoktur; ürünün tüm hakları BEK Teknoloji'de kalır</a:t>
            </a:r>
          </a:p>
        </p:txBody>
      </p:sp>
      <p:sp>
        <p:nvSpPr>
          <p:cNvPr id="19" name="Rectangle 18"/>
          <p:cNvSpPr/>
          <p:nvPr/>
        </p:nvSpPr>
        <p:spPr>
          <a:xfrm>
            <a:off x="6336792" y="135331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6556248" y="129844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ALT PROJE · ETL (VERİ AKTARIM MODÜLÜ)</a:t>
            </a:r>
          </a:p>
        </p:txBody>
      </p:sp>
      <p:sp>
        <p:nvSpPr>
          <p:cNvPr id="21" name="Rectangle 20"/>
          <p:cNvSpPr/>
          <p:nvPr/>
        </p:nvSpPr>
        <p:spPr>
          <a:xfrm>
            <a:off x="6336792" y="1627632"/>
            <a:ext cx="5303520" cy="2084831"/>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6336792" y="1627632"/>
            <a:ext cx="50292" cy="2084831"/>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592824" y="1783080"/>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KAPSAM VE AYRIŞAN YETENEKLER</a:t>
            </a:r>
          </a:p>
        </p:txBody>
      </p:sp>
      <p:sp>
        <p:nvSpPr>
          <p:cNvPr id="24" name="TextBox 23"/>
          <p:cNvSpPr txBox="1"/>
          <p:nvPr/>
        </p:nvSpPr>
        <p:spPr>
          <a:xfrm>
            <a:off x="6592824" y="2130552"/>
            <a:ext cx="4846320" cy="1426463"/>
          </a:xfrm>
          <a:prstGeom prst="rect">
            <a:avLst/>
          </a:prstGeom>
          <a:noFill/>
        </p:spPr>
        <p:txBody>
          <a:bodyPr wrap="square" lIns="0" rIns="0" tIns="0" bIns="0">
            <a:spAutoFit/>
          </a:bodyPr>
          <a:lstStyle/>
          <a:p>
            <a:pPr marL="125000" indent="-125000">
              <a:lnSpc>
                <a:spcPct val="95000"/>
              </a:lnSpc>
              <a:spcAft>
                <a:spcPts val="400"/>
              </a:spcAft>
              <a:buClr>
                <a:srgbClr val="006AAD"/>
              </a:buClr>
              <a:buSzPts val="720"/>
              <a:buFont typeface="Arial"/>
              <a:buChar char="▪"/>
            </a:pPr>
            <a:r>
              <a:rPr sz="900" b="1">
                <a:solidFill>
                  <a:srgbClr val="002F5F"/>
                </a:solidFill>
                <a:latin typeface="Calibri"/>
              </a:rPr>
              <a:t>Görsel job tasarımı: </a:t>
            </a:r>
            <a:r>
              <a:rPr sz="900">
                <a:solidFill>
                  <a:srgbClr val="1C232D"/>
                </a:solidFill>
                <a:latin typeface="Calibri"/>
              </a:rPr>
              <a:t>BPM deneyimiyle aynı sürükle-bırak arayüzü, kod yazmadan</a:t>
            </a:r>
          </a:p>
          <a:p>
            <a:pPr marL="125000" indent="-125000">
              <a:lnSpc>
                <a:spcPct val="95000"/>
              </a:lnSpc>
              <a:spcAft>
                <a:spcPts val="400"/>
              </a:spcAft>
              <a:buClr>
                <a:srgbClr val="006AAD"/>
              </a:buClr>
              <a:buSzPts val="720"/>
              <a:buFont typeface="Arial"/>
              <a:buChar char="▪"/>
            </a:pPr>
            <a:r>
              <a:rPr sz="900" b="1">
                <a:solidFill>
                  <a:srgbClr val="002F5F"/>
                </a:solidFill>
                <a:latin typeface="Calibri"/>
              </a:rPr>
              <a:t>Olay tabanlı tetikleme: </a:t>
            </a:r>
            <a:r>
              <a:rPr sz="900">
                <a:solidFill>
                  <a:srgbClr val="1C232D"/>
                </a:solidFill>
                <a:latin typeface="Calibri"/>
              </a:rPr>
              <a:t>RPA botu işini bitirince job'ı kendisi tetikler — "dosya gelmeden job çalıştı" hatası sıfırlanır</a:t>
            </a:r>
          </a:p>
          <a:p>
            <a:pPr marL="125000" indent="-125000">
              <a:lnSpc>
                <a:spcPct val="95000"/>
              </a:lnSpc>
              <a:spcAft>
                <a:spcPts val="400"/>
              </a:spcAft>
              <a:buClr>
                <a:srgbClr val="006AAD"/>
              </a:buClr>
              <a:buSzPts val="720"/>
              <a:buFont typeface="Arial"/>
              <a:buChar char="▪"/>
            </a:pPr>
            <a:r>
              <a:rPr sz="900" b="1">
                <a:solidFill>
                  <a:srgbClr val="002F5F"/>
                </a:solidFill>
                <a:latin typeface="Calibri"/>
              </a:rPr>
              <a:t>Dinamik parametreler: </a:t>
            </a:r>
            <a:r>
              <a:rPr sz="900">
                <a:solidFill>
                  <a:srgbClr val="1C232D"/>
                </a:solidFill>
                <a:latin typeface="Calibri"/>
              </a:rPr>
              <a:t>{{parametre}} ile çalışma anında kaynaktan hesaplanan güncel değerler — hazır ürünlerde karşılığı yok</a:t>
            </a:r>
          </a:p>
          <a:p>
            <a:pPr marL="125000" indent="-125000">
              <a:lnSpc>
                <a:spcPct val="95000"/>
              </a:lnSpc>
              <a:spcAft>
                <a:spcPts val="400"/>
              </a:spcAft>
              <a:buClr>
                <a:srgbClr val="006AAD"/>
              </a:buClr>
              <a:buSzPts val="720"/>
              <a:buFont typeface="Arial"/>
              <a:buChar char="▪"/>
            </a:pPr>
            <a:r>
              <a:rPr sz="900" b="1">
                <a:solidFill>
                  <a:srgbClr val="002F5F"/>
                </a:solidFill>
                <a:latin typeface="Calibri"/>
              </a:rPr>
              <a:t>Hedef bağımsızlığı: </a:t>
            </a:r>
            <a:r>
              <a:rPr sz="900">
                <a:solidFill>
                  <a:srgbClr val="1C232D"/>
                </a:solidFill>
                <a:latin typeface="Calibri"/>
              </a:rPr>
              <a:t>ClickHouse (veri ambarı) öncelikli; MySQL, MSSQL, MongoDB ve yeni hedefler bağlantı tanımıyla</a:t>
            </a:r>
          </a:p>
          <a:p>
            <a:pPr marL="125000" indent="-125000">
              <a:lnSpc>
                <a:spcPct val="95000"/>
              </a:lnSpc>
              <a:spcAft>
                <a:spcPts val="400"/>
              </a:spcAft>
              <a:buClr>
                <a:srgbClr val="006AAD"/>
              </a:buClr>
              <a:buSzPts val="720"/>
              <a:buFont typeface="Arial"/>
              <a:buChar char="▪"/>
            </a:pPr>
            <a:r>
              <a:rPr sz="900" b="1">
                <a:solidFill>
                  <a:srgbClr val="002F5F"/>
                </a:solidFill>
                <a:latin typeface="Calibri"/>
              </a:rPr>
              <a:t>İzlenebilirlik: </a:t>
            </a:r>
            <a:r>
              <a:rPr sz="900">
                <a:solidFill>
                  <a:srgbClr val="1C232D"/>
                </a:solidFill>
                <a:latin typeface="Calibri"/>
              </a:rPr>
              <a:t>çalışma geçmişi, kayıt sayısı, hata bildirimi ve profil bazlı yetkilendirme</a:t>
            </a:r>
          </a:p>
        </p:txBody>
      </p:sp>
      <p:sp>
        <p:nvSpPr>
          <p:cNvPr id="25" name="Rectangle 24"/>
          <p:cNvSpPr/>
          <p:nvPr/>
        </p:nvSpPr>
        <p:spPr>
          <a:xfrm>
            <a:off x="6336792" y="3877055"/>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TextBox 25"/>
          <p:cNvSpPr txBox="1"/>
          <p:nvPr/>
        </p:nvSpPr>
        <p:spPr>
          <a:xfrm>
            <a:off x="6556248" y="3822191"/>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ALT PROJE · QDMS (KALİTE YÖNETİM SİSTEMİ)</a:t>
            </a:r>
          </a:p>
        </p:txBody>
      </p:sp>
      <p:sp>
        <p:nvSpPr>
          <p:cNvPr id="27" name="Rectangle 26"/>
          <p:cNvSpPr/>
          <p:nvPr/>
        </p:nvSpPr>
        <p:spPr>
          <a:xfrm>
            <a:off x="6336792" y="4151376"/>
            <a:ext cx="5303520" cy="1024128"/>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Rectangle 27"/>
          <p:cNvSpPr/>
          <p:nvPr/>
        </p:nvSpPr>
        <p:spPr>
          <a:xfrm>
            <a:off x="6336792" y="4151376"/>
            <a:ext cx="50292" cy="1024128"/>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TextBox 28"/>
          <p:cNvSpPr txBox="1"/>
          <p:nvPr/>
        </p:nvSpPr>
        <p:spPr>
          <a:xfrm>
            <a:off x="6592824" y="4306824"/>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000" b="1" i="0">
                <a:solidFill>
                  <a:srgbClr val="002F5F"/>
                </a:solidFill>
                <a:latin typeface="Calibri"/>
              </a:rPr>
              <a:t>KİVACRM'DE BULUNMAYAN, MANUEL YÜRÜTÜLEN SÜREÇLER</a:t>
            </a:r>
          </a:p>
        </p:txBody>
      </p:sp>
      <p:sp>
        <p:nvSpPr>
          <p:cNvPr id="30" name="TextBox 29"/>
          <p:cNvSpPr txBox="1"/>
          <p:nvPr/>
        </p:nvSpPr>
        <p:spPr>
          <a:xfrm>
            <a:off x="6592824" y="4654296"/>
            <a:ext cx="4846320" cy="365760"/>
          </a:xfrm>
          <a:prstGeom prst="rect">
            <a:avLst/>
          </a:prstGeom>
          <a:noFill/>
        </p:spPr>
        <p:txBody>
          <a:bodyPr wrap="square" lIns="0" rIns="0" tIns="0" bIns="0">
            <a:spAutoFit/>
          </a:bodyPr>
          <a:lstStyle/>
          <a:p>
            <a:pPr algn="l" marL="125000" indent="-125000">
              <a:lnSpc>
                <a:spcPct val="95000"/>
              </a:lnSpc>
              <a:spcBef>
                <a:spcPts val="0"/>
              </a:spcBef>
              <a:spcAft>
                <a:spcPts val="300"/>
              </a:spcAft>
              <a:buClr>
                <a:srgbClr val="006AAD"/>
              </a:buClr>
              <a:buSzPts val="720"/>
              <a:buFont typeface="Arial"/>
              <a:buChar char="▪"/>
            </a:pPr>
            <a:r>
              <a:rPr sz="900" b="0" i="0">
                <a:solidFill>
                  <a:srgbClr val="1C232D"/>
                </a:solidFill>
                <a:latin typeface="Calibri"/>
              </a:rPr>
              <a:t>Doküman kontrolü: hazırlama, gözden geçirme, onay, yayınlama, revizyon ve etkin baskı kontrolü</a:t>
            </a:r>
          </a:p>
          <a:p>
            <a:pPr algn="l" marL="125000" indent="-125000">
              <a:lnSpc>
                <a:spcPct val="95000"/>
              </a:lnSpc>
              <a:spcBef>
                <a:spcPts val="0"/>
              </a:spcBef>
              <a:spcAft>
                <a:spcPts val="300"/>
              </a:spcAft>
              <a:buClr>
                <a:srgbClr val="006AAD"/>
              </a:buClr>
              <a:buSzPts val="720"/>
              <a:buFont typeface="Arial"/>
              <a:buChar char="▪"/>
            </a:pPr>
            <a:r>
              <a:rPr sz="900" b="0" i="0">
                <a:solidFill>
                  <a:srgbClr val="1C232D"/>
                </a:solidFill>
                <a:latin typeface="Calibri"/>
              </a:rPr>
              <a:t>DÖF yönetimi, iç/dış denetim planlama ve bulgu takibi, kalite hedefleri ve YGG raporlaması</a:t>
            </a:r>
          </a:p>
        </p:txBody>
      </p:sp>
      <p:sp>
        <p:nvSpPr>
          <p:cNvPr id="31" name="Rectangle 30"/>
          <p:cNvSpPr/>
          <p:nvPr/>
        </p:nvSpPr>
        <p:spPr>
          <a:xfrm>
            <a:off x="6336792" y="5413248"/>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6556248" y="5358384"/>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ÖNE ÇIKAN RİSKLER</a:t>
            </a:r>
          </a:p>
        </p:txBody>
      </p:sp>
      <p:sp>
        <p:nvSpPr>
          <p:cNvPr id="33" name="TextBox 32"/>
          <p:cNvSpPr txBox="1"/>
          <p:nvPr/>
        </p:nvSpPr>
        <p:spPr>
          <a:xfrm>
            <a:off x="6336792" y="5687568"/>
            <a:ext cx="5303520" cy="566928"/>
          </a:xfrm>
          <a:prstGeom prst="rect">
            <a:avLst/>
          </a:prstGeom>
          <a:noFill/>
        </p:spPr>
        <p:txBody>
          <a:bodyPr wrap="square" lIns="0" rIns="0" tIns="0" bIns="0">
            <a:spAutoFit/>
          </a:bodyPr>
          <a:lstStyle/>
          <a:p>
            <a:pPr algn="l" marL="125000" indent="-125000">
              <a:lnSpc>
                <a:spcPct val="95000"/>
              </a:lnSpc>
              <a:spcBef>
                <a:spcPts val="0"/>
              </a:spcBef>
              <a:spcAft>
                <a:spcPts val="200"/>
              </a:spcAft>
              <a:buClr>
                <a:srgbClr val="CE1126"/>
              </a:buClr>
              <a:buSzPts val="720"/>
              <a:buFont typeface="Arial"/>
              <a:buChar char="▪"/>
            </a:pPr>
            <a:r>
              <a:rPr sz="900" b="0" i="0">
                <a:solidFill>
                  <a:srgbClr val="1C232D"/>
                </a:solidFill>
                <a:latin typeface="Calibri"/>
              </a:rPr>
              <a:t>Dokümante edilmemiş süreçler nedeniyle analiz süresinin uzaması ve kapsam büyümesi</a:t>
            </a:r>
          </a:p>
          <a:p>
            <a:pPr algn="l" marL="125000" indent="-125000">
              <a:lnSpc>
                <a:spcPct val="95000"/>
              </a:lnSpc>
              <a:spcBef>
                <a:spcPts val="0"/>
              </a:spcBef>
              <a:spcAft>
                <a:spcPts val="200"/>
              </a:spcAft>
              <a:buClr>
                <a:srgbClr val="CE1126"/>
              </a:buClr>
              <a:buSzPts val="720"/>
              <a:buFont typeface="Arial"/>
              <a:buChar char="▪"/>
            </a:pPr>
            <a:r>
              <a:rPr sz="900" b="0" i="0">
                <a:solidFill>
                  <a:srgbClr val="1C232D"/>
                </a:solidFill>
                <a:latin typeface="Calibri"/>
              </a:rPr>
              <a:t>Kullanıcı adaptasyon direnci ve paralel çalışma döneminin uzaması; yetki yapılandırma hataları</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78992"/>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1078992"/>
            <a:ext cx="12191695" cy="502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TextBox 3"/>
          <p:cNvSpPr txBox="1"/>
          <p:nvPr/>
        </p:nvSpPr>
        <p:spPr>
          <a:xfrm>
            <a:off x="548640" y="182880"/>
            <a:ext cx="8778240" cy="256032"/>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8FB8DA"/>
                </a:solidFill>
                <a:latin typeface="Calibri"/>
              </a:rPr>
              <a:t>EBİLGİ V4  ·  YENİ NESİL ECZANE OTOMASYONU</a:t>
            </a:r>
          </a:p>
        </p:txBody>
      </p:sp>
      <p:sp>
        <p:nvSpPr>
          <p:cNvPr id="5" name="TextBox 4"/>
          <p:cNvSpPr txBox="1"/>
          <p:nvPr/>
        </p:nvSpPr>
        <p:spPr>
          <a:xfrm>
            <a:off x="548640" y="457200"/>
            <a:ext cx="9509760" cy="502920"/>
          </a:xfrm>
          <a:prstGeom prst="rect">
            <a:avLst/>
          </a:prstGeom>
          <a:noFill/>
        </p:spPr>
        <p:txBody>
          <a:bodyPr wrap="square" lIns="0" rIns="0" tIns="0" bIns="0">
            <a:spAutoFit/>
          </a:bodyPr>
          <a:lstStyle/>
          <a:p>
            <a:pPr algn="l">
              <a:lnSpc>
                <a:spcPct val="95000"/>
              </a:lnSpc>
              <a:spcBef>
                <a:spcPts val="0"/>
              </a:spcBef>
              <a:spcAft>
                <a:spcPts val="0"/>
              </a:spcAft>
            </a:pPr>
            <a:r>
              <a:rPr sz="2300" b="1" i="0">
                <a:solidFill>
                  <a:srgbClr val="FFFFFF"/>
                </a:solidFill>
                <a:latin typeface="Calibri"/>
              </a:rPr>
              <a:t>Kapsam ve İş Faydası</a:t>
            </a:r>
          </a:p>
        </p:txBody>
      </p:sp>
      <p:sp>
        <p:nvSpPr>
          <p:cNvPr id="6" name="TextBox 5"/>
          <p:cNvSpPr txBox="1"/>
          <p:nvPr/>
        </p:nvSpPr>
        <p:spPr>
          <a:xfrm>
            <a:off x="10607040" y="329184"/>
            <a:ext cx="1051560" cy="457200"/>
          </a:xfrm>
          <a:prstGeom prst="rect">
            <a:avLst/>
          </a:prstGeom>
          <a:noFill/>
        </p:spPr>
        <p:txBody>
          <a:bodyPr wrap="square" lIns="0" rIns="0" tIns="0" bIns="0">
            <a:spAutoFit/>
          </a:bodyPr>
          <a:lstStyle/>
          <a:p>
            <a:pPr algn="r">
              <a:lnSpc>
                <a:spcPct val="95000"/>
              </a:lnSpc>
              <a:spcBef>
                <a:spcPts val="0"/>
              </a:spcBef>
              <a:spcAft>
                <a:spcPts val="0"/>
              </a:spcAft>
            </a:pPr>
            <a:r>
              <a:rPr sz="2700" b="1" i="0">
                <a:solidFill>
                  <a:srgbClr val="2E5A86"/>
                </a:solidFill>
                <a:latin typeface="Calibri"/>
              </a:rPr>
              <a:t>05</a:t>
            </a:r>
          </a:p>
        </p:txBody>
      </p:sp>
      <p:sp>
        <p:nvSpPr>
          <p:cNvPr id="7" name="Rectangle 6"/>
          <p:cNvSpPr/>
          <p:nvPr/>
        </p:nvSpPr>
        <p:spPr>
          <a:xfrm>
            <a:off x="548640" y="6419088"/>
            <a:ext cx="11091672" cy="10972"/>
          </a:xfrm>
          <a:prstGeom prst="rect">
            <a:avLst/>
          </a:prstGeom>
          <a:solidFill>
            <a:srgbClr val="D8DF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48640" y="6519672"/>
            <a:ext cx="7315200" cy="228600"/>
          </a:xfrm>
          <a:prstGeom prst="rect">
            <a:avLst/>
          </a:prstGeom>
          <a:noFill/>
        </p:spPr>
        <p:txBody>
          <a:bodyPr wrap="square" lIns="0" rIns="0" tIns="0" bIns="0">
            <a:spAutoFit/>
          </a:bodyPr>
          <a:lstStyle/>
          <a:p>
            <a:pPr algn="l">
              <a:lnSpc>
                <a:spcPct val="95000"/>
              </a:lnSpc>
              <a:spcBef>
                <a:spcPts val="0"/>
              </a:spcBef>
              <a:spcAft>
                <a:spcPts val="0"/>
              </a:spcAft>
            </a:pPr>
            <a:r>
              <a:rPr sz="800" b="0" i="0">
                <a:solidFill>
                  <a:srgbClr val="5A6470"/>
                </a:solidFill>
                <a:latin typeface="Calibri"/>
              </a:rPr>
              <a:t>BEK Teknoloji  ·  Ürün ve Yazılım Geliştirme Birimi  ·  2026 Teknoloji Gündemi</a:t>
            </a:r>
          </a:p>
        </p:txBody>
      </p:sp>
      <p:sp>
        <p:nvSpPr>
          <p:cNvPr id="9" name="TextBox 8"/>
          <p:cNvSpPr txBox="1"/>
          <p:nvPr/>
        </p:nvSpPr>
        <p:spPr>
          <a:xfrm>
            <a:off x="7863840" y="6519672"/>
            <a:ext cx="3776472" cy="228600"/>
          </a:xfrm>
          <a:prstGeom prst="rect">
            <a:avLst/>
          </a:prstGeom>
          <a:noFill/>
        </p:spPr>
        <p:txBody>
          <a:bodyPr wrap="square" lIns="0" rIns="0" tIns="0" bIns="0">
            <a:spAutoFit/>
          </a:bodyPr>
          <a:lstStyle/>
          <a:p>
            <a:pPr algn="r">
              <a:lnSpc>
                <a:spcPct val="95000"/>
              </a:lnSpc>
              <a:spcBef>
                <a:spcPts val="0"/>
              </a:spcBef>
              <a:spcAft>
                <a:spcPts val="0"/>
              </a:spcAft>
            </a:pPr>
            <a:r>
              <a:rPr sz="800" b="0" i="0">
                <a:solidFill>
                  <a:srgbClr val="5A6470"/>
                </a:solidFill>
                <a:latin typeface="Calibri"/>
              </a:rPr>
              <a:t>Yönetim Kurulu Sunumu</a:t>
            </a:r>
          </a:p>
        </p:txBody>
      </p:sp>
      <p:sp>
        <p:nvSpPr>
          <p:cNvPr id="10" name="Rectangle 9"/>
          <p:cNvSpPr/>
          <p:nvPr/>
        </p:nvSpPr>
        <p:spPr>
          <a:xfrm>
            <a:off x="548640" y="1325880"/>
            <a:ext cx="11091672" cy="932688"/>
          </a:xfrm>
          <a:prstGeom prst="rect">
            <a:avLst/>
          </a:prstGeom>
          <a:solidFill>
            <a:srgbClr val="001E3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548640" y="1325880"/>
            <a:ext cx="54864" cy="932688"/>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841248" y="1463039"/>
            <a:ext cx="10607040" cy="676656"/>
          </a:xfrm>
          <a:prstGeom prst="rect">
            <a:avLst/>
          </a:prstGeom>
          <a:noFill/>
        </p:spPr>
        <p:txBody>
          <a:bodyPr wrap="square" lIns="0" rIns="0" tIns="0" bIns="0">
            <a:spAutoFit/>
          </a:bodyPr>
          <a:lstStyle/>
          <a:p>
            <a:pPr algn="l">
              <a:lnSpc>
                <a:spcPct val="95000"/>
              </a:lnSpc>
              <a:spcBef>
                <a:spcPts val="0"/>
              </a:spcBef>
              <a:spcAft>
                <a:spcPts val="300"/>
              </a:spcAft>
            </a:pPr>
            <a:r>
              <a:rPr sz="1000" b="1" i="0">
                <a:solidFill>
                  <a:srgbClr val="8FB8DA"/>
                </a:solidFill>
                <a:latin typeface="Calibri"/>
              </a:rPr>
              <a:t>AMAÇ VE PROGRAM İÇİNDEKİ ROLÜ</a:t>
            </a:r>
          </a:p>
          <a:p>
            <a:pPr algn="l">
              <a:lnSpc>
                <a:spcPct val="100000"/>
              </a:lnSpc>
              <a:spcBef>
                <a:spcPts val="0"/>
              </a:spcBef>
              <a:spcAft>
                <a:spcPts val="0"/>
              </a:spcAft>
            </a:pPr>
            <a:r>
              <a:rPr sz="1050" b="0" i="0">
                <a:solidFill>
                  <a:srgbClr val="FFFFFF"/>
                </a:solidFill>
                <a:latin typeface="Calibri"/>
              </a:rPr>
              <a:t>EBilgiV2 altyapısının yerine; modern teknolojilerle inşa edilmiş, yüksek kararlılığa sahip, web tabanlı ve işletim sistemi bağımlılığı azaltılmış EBilgiV4'ü devreye almak. Eczane verisi eczanede kalır. Temel öncelik, mevcut kullanıcı deneyimini sekteye uğratmadan pürüzsüz bir teknoloji göçüdür.</a:t>
            </a:r>
          </a:p>
        </p:txBody>
      </p:sp>
      <p:sp>
        <p:nvSpPr>
          <p:cNvPr id="13" name="Rectangle 12"/>
          <p:cNvSpPr/>
          <p:nvPr/>
        </p:nvSpPr>
        <p:spPr>
          <a:xfrm>
            <a:off x="548640" y="2432304"/>
            <a:ext cx="2651760" cy="78638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48640" y="2432304"/>
            <a:ext cx="2651760" cy="41148"/>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ectangle 14"/>
          <p:cNvSpPr/>
          <p:nvPr/>
        </p:nvSpPr>
        <p:spPr>
          <a:xfrm>
            <a:off x="548640" y="2432304"/>
            <a:ext cx="2651760" cy="786384"/>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TextBox 15"/>
          <p:cNvSpPr txBox="1"/>
          <p:nvPr/>
        </p:nvSpPr>
        <p:spPr>
          <a:xfrm>
            <a:off x="713232" y="2578608"/>
            <a:ext cx="2322576" cy="548640"/>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1.080</a:t>
            </a:r>
          </a:p>
          <a:p>
            <a:pPr algn="l">
              <a:lnSpc>
                <a:spcPct val="95000"/>
              </a:lnSpc>
              <a:spcBef>
                <a:spcPts val="0"/>
              </a:spcBef>
              <a:spcAft>
                <a:spcPts val="0"/>
              </a:spcAft>
            </a:pPr>
            <a:r>
              <a:rPr sz="850" b="0" i="0">
                <a:solidFill>
                  <a:srgbClr val="5A6470"/>
                </a:solidFill>
                <a:latin typeface="Calibri"/>
              </a:rPr>
              <a:t>eczane (GLN bazında benzersiz kayıt)</a:t>
            </a:r>
          </a:p>
        </p:txBody>
      </p:sp>
      <p:sp>
        <p:nvSpPr>
          <p:cNvPr id="17" name="Rectangle 16"/>
          <p:cNvSpPr/>
          <p:nvPr/>
        </p:nvSpPr>
        <p:spPr>
          <a:xfrm>
            <a:off x="3364992" y="2432304"/>
            <a:ext cx="2651760" cy="78638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3364992" y="2432304"/>
            <a:ext cx="2651760" cy="41148"/>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3364992" y="2432304"/>
            <a:ext cx="2651760" cy="786384"/>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3529584" y="2578608"/>
            <a:ext cx="2322576" cy="548640"/>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3.158</a:t>
            </a:r>
          </a:p>
          <a:p>
            <a:pPr algn="l">
              <a:lnSpc>
                <a:spcPct val="95000"/>
              </a:lnSpc>
              <a:spcBef>
                <a:spcPts val="0"/>
              </a:spcBef>
              <a:spcAft>
                <a:spcPts val="0"/>
              </a:spcAft>
            </a:pPr>
            <a:r>
              <a:rPr sz="850" b="0" i="0">
                <a:solidFill>
                  <a:srgbClr val="5A6470"/>
                </a:solidFill>
                <a:latin typeface="Calibri"/>
              </a:rPr>
              <a:t>cihaz — 1.251 ana makine, 1.907 terminal</a:t>
            </a:r>
          </a:p>
        </p:txBody>
      </p:sp>
      <p:sp>
        <p:nvSpPr>
          <p:cNvPr id="21" name="Rectangle 20"/>
          <p:cNvSpPr/>
          <p:nvPr/>
        </p:nvSpPr>
        <p:spPr>
          <a:xfrm>
            <a:off x="6181344" y="2432304"/>
            <a:ext cx="2651760" cy="78638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6181344" y="2432304"/>
            <a:ext cx="2651760" cy="41148"/>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6181344" y="2432304"/>
            <a:ext cx="2651760" cy="786384"/>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6345936" y="2578608"/>
            <a:ext cx="2322576" cy="548640"/>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13</a:t>
            </a:r>
          </a:p>
          <a:p>
            <a:pPr algn="l">
              <a:lnSpc>
                <a:spcPct val="95000"/>
              </a:lnSpc>
              <a:spcBef>
                <a:spcPts val="0"/>
              </a:spcBef>
              <a:spcAft>
                <a:spcPts val="0"/>
              </a:spcAft>
            </a:pPr>
            <a:r>
              <a:rPr sz="850" b="0" i="0">
                <a:solidFill>
                  <a:srgbClr val="5A6470"/>
                </a:solidFill>
                <a:latin typeface="Calibri"/>
              </a:rPr>
              <a:t>zorunlu dış entegrasyon</a:t>
            </a:r>
          </a:p>
        </p:txBody>
      </p:sp>
      <p:sp>
        <p:nvSpPr>
          <p:cNvPr id="25" name="Rectangle 24"/>
          <p:cNvSpPr/>
          <p:nvPr/>
        </p:nvSpPr>
        <p:spPr>
          <a:xfrm>
            <a:off x="8997696" y="2432304"/>
            <a:ext cx="2642616" cy="78638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8997696" y="2432304"/>
            <a:ext cx="2642616" cy="41148"/>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8997696" y="2432304"/>
            <a:ext cx="2642616" cy="786384"/>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TextBox 27"/>
          <p:cNvSpPr txBox="1"/>
          <p:nvPr/>
        </p:nvSpPr>
        <p:spPr>
          <a:xfrm>
            <a:off x="9162288" y="2578608"/>
            <a:ext cx="2313432" cy="548640"/>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Lokal</a:t>
            </a:r>
          </a:p>
          <a:p>
            <a:pPr algn="l">
              <a:lnSpc>
                <a:spcPct val="95000"/>
              </a:lnSpc>
              <a:spcBef>
                <a:spcPts val="0"/>
              </a:spcBef>
              <a:spcAft>
                <a:spcPts val="0"/>
              </a:spcAft>
            </a:pPr>
            <a:r>
              <a:rPr sz="850" b="0" i="0">
                <a:solidFill>
                  <a:srgbClr val="5A6470"/>
                </a:solidFill>
                <a:latin typeface="Calibri"/>
              </a:rPr>
              <a:t>veri eczanede kalır, merkezî tutulmaz</a:t>
            </a:r>
          </a:p>
        </p:txBody>
      </p:sp>
      <p:sp>
        <p:nvSpPr>
          <p:cNvPr id="29" name="Rectangle 28"/>
          <p:cNvSpPr/>
          <p:nvPr/>
        </p:nvSpPr>
        <p:spPr>
          <a:xfrm>
            <a:off x="548640" y="3584448"/>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TextBox 29"/>
          <p:cNvSpPr txBox="1"/>
          <p:nvPr/>
        </p:nvSpPr>
        <p:spPr>
          <a:xfrm>
            <a:off x="768096" y="3529584"/>
            <a:ext cx="10872216"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ZORUNLU ENTEGRASYONLAR VE MODÜLLER</a:t>
            </a:r>
          </a:p>
        </p:txBody>
      </p:sp>
      <p:sp>
        <p:nvSpPr>
          <p:cNvPr id="31" name="Rounded Rectangle 30"/>
          <p:cNvSpPr/>
          <p:nvPr/>
        </p:nvSpPr>
        <p:spPr>
          <a:xfrm>
            <a:off x="548640"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İTS</a:t>
            </a:r>
          </a:p>
        </p:txBody>
      </p:sp>
      <p:sp>
        <p:nvSpPr>
          <p:cNvPr id="32" name="Rounded Rectangle 31"/>
          <p:cNvSpPr/>
          <p:nvPr/>
        </p:nvSpPr>
        <p:spPr>
          <a:xfrm>
            <a:off x="1405362"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ÜTS</a:t>
            </a:r>
          </a:p>
        </p:txBody>
      </p:sp>
      <p:sp>
        <p:nvSpPr>
          <p:cNvPr id="33" name="Rounded Rectangle 32"/>
          <p:cNvSpPr/>
          <p:nvPr/>
        </p:nvSpPr>
        <p:spPr>
          <a:xfrm>
            <a:off x="2262084"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Medula</a:t>
            </a:r>
          </a:p>
        </p:txBody>
      </p:sp>
      <p:sp>
        <p:nvSpPr>
          <p:cNvPr id="34" name="Rounded Rectangle 33"/>
          <p:cNvSpPr/>
          <p:nvPr/>
        </p:nvSpPr>
        <p:spPr>
          <a:xfrm>
            <a:off x="3118807"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Renkli Reçete</a:t>
            </a:r>
          </a:p>
        </p:txBody>
      </p:sp>
      <p:sp>
        <p:nvSpPr>
          <p:cNvPr id="35" name="Rounded Rectangle 34"/>
          <p:cNvSpPr/>
          <p:nvPr/>
        </p:nvSpPr>
        <p:spPr>
          <a:xfrm>
            <a:off x="3975529"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CETAŞ</a:t>
            </a:r>
          </a:p>
        </p:txBody>
      </p:sp>
      <p:sp>
        <p:nvSpPr>
          <p:cNvPr id="36" name="Rounded Rectangle 35"/>
          <p:cNvSpPr/>
          <p:nvPr/>
        </p:nvSpPr>
        <p:spPr>
          <a:xfrm>
            <a:off x="4832252"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Medikal Medula</a:t>
            </a:r>
          </a:p>
        </p:txBody>
      </p:sp>
      <p:sp>
        <p:nvSpPr>
          <p:cNvPr id="37" name="Rounded Rectangle 36"/>
          <p:cNvSpPr/>
          <p:nvPr/>
        </p:nvSpPr>
        <p:spPr>
          <a:xfrm>
            <a:off x="5688974"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FarmaInbox</a:t>
            </a:r>
          </a:p>
        </p:txBody>
      </p:sp>
      <p:sp>
        <p:nvSpPr>
          <p:cNvPr id="38" name="Rounded Rectangle 37"/>
          <p:cNvSpPr/>
          <p:nvPr/>
        </p:nvSpPr>
        <p:spPr>
          <a:xfrm>
            <a:off x="6545697"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Depo Entegrasyonu</a:t>
            </a:r>
          </a:p>
        </p:txBody>
      </p:sp>
      <p:sp>
        <p:nvSpPr>
          <p:cNvPr id="39" name="Rounded Rectangle 38"/>
          <p:cNvSpPr/>
          <p:nvPr/>
        </p:nvSpPr>
        <p:spPr>
          <a:xfrm>
            <a:off x="7402419"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Özel Sigortalar</a:t>
            </a:r>
          </a:p>
        </p:txBody>
      </p:sp>
      <p:sp>
        <p:nvSpPr>
          <p:cNvPr id="40" name="Rounded Rectangle 39"/>
          <p:cNvSpPr/>
          <p:nvPr/>
        </p:nvSpPr>
        <p:spPr>
          <a:xfrm>
            <a:off x="8259142"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Pazar Yerleri</a:t>
            </a:r>
          </a:p>
        </p:txBody>
      </p:sp>
      <p:sp>
        <p:nvSpPr>
          <p:cNvPr id="41" name="Rounded Rectangle 40"/>
          <p:cNvSpPr/>
          <p:nvPr/>
        </p:nvSpPr>
        <p:spPr>
          <a:xfrm>
            <a:off x="9115864"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EBİS</a:t>
            </a:r>
          </a:p>
        </p:txBody>
      </p:sp>
      <p:sp>
        <p:nvSpPr>
          <p:cNvPr id="42" name="Rounded Rectangle 41"/>
          <p:cNvSpPr/>
          <p:nvPr/>
        </p:nvSpPr>
        <p:spPr>
          <a:xfrm>
            <a:off x="9972587"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BEK Portal</a:t>
            </a:r>
          </a:p>
        </p:txBody>
      </p:sp>
      <p:sp>
        <p:nvSpPr>
          <p:cNvPr id="43" name="Rounded Rectangle 42"/>
          <p:cNvSpPr/>
          <p:nvPr/>
        </p:nvSpPr>
        <p:spPr>
          <a:xfrm>
            <a:off x="10829309" y="3858768"/>
            <a:ext cx="811002" cy="384048"/>
          </a:xfrm>
          <a:prstGeom prst="roundRect">
            <a:avLst>
              <a:gd name="adj" fmla="val 22000"/>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36576" rIns="36576" tIns="0" bIns="0"/>
          <a:lstStyle/>
          <a:p>
            <a:pPr algn="ctr">
              <a:lnSpc>
                <a:spcPct val="90000"/>
              </a:lnSpc>
              <a:spcBef>
                <a:spcPts val="0"/>
              </a:spcBef>
              <a:spcAft>
                <a:spcPts val="0"/>
              </a:spcAft>
            </a:pPr>
            <a:r>
              <a:rPr sz="750" b="1" i="0">
                <a:solidFill>
                  <a:srgbClr val="002F5F"/>
                </a:solidFill>
                <a:latin typeface="Calibri"/>
              </a:rPr>
              <a:t>Yazar Kasa / ÖKC</a:t>
            </a:r>
          </a:p>
        </p:txBody>
      </p:sp>
      <p:sp>
        <p:nvSpPr>
          <p:cNvPr id="44" name="Rectangle 43"/>
          <p:cNvSpPr/>
          <p:nvPr/>
        </p:nvSpPr>
        <p:spPr>
          <a:xfrm>
            <a:off x="548640" y="4480560"/>
            <a:ext cx="3401568" cy="178308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5" name="Rectangle 44"/>
          <p:cNvSpPr/>
          <p:nvPr/>
        </p:nvSpPr>
        <p:spPr>
          <a:xfrm>
            <a:off x="548640" y="4480560"/>
            <a:ext cx="50292" cy="1783080"/>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6" name="TextBox 45"/>
          <p:cNvSpPr txBox="1"/>
          <p:nvPr/>
        </p:nvSpPr>
        <p:spPr>
          <a:xfrm>
            <a:off x="804672" y="4636008"/>
            <a:ext cx="2944368"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KAPSAM İÇİ</a:t>
            </a:r>
          </a:p>
        </p:txBody>
      </p:sp>
      <p:sp>
        <p:nvSpPr>
          <p:cNvPr id="47" name="TextBox 46"/>
          <p:cNvSpPr txBox="1"/>
          <p:nvPr/>
        </p:nvSpPr>
        <p:spPr>
          <a:xfrm>
            <a:off x="804672" y="4983480"/>
            <a:ext cx="2944368" cy="1124712"/>
          </a:xfrm>
          <a:prstGeom prst="rect">
            <a:avLst/>
          </a:prstGeom>
          <a:noFill/>
        </p:spPr>
        <p:txBody>
          <a:bodyPr wrap="square" lIns="0" rIns="0" tIns="0" bIns="0">
            <a:spAutoFit/>
          </a:bodyPr>
          <a:lstStyle/>
          <a:p>
            <a:pPr algn="l" marL="125000" indent="-125000">
              <a:lnSpc>
                <a:spcPct val="95000"/>
              </a:lnSpc>
              <a:spcBef>
                <a:spcPts val="0"/>
              </a:spcBef>
              <a:spcAft>
                <a:spcPts val="400"/>
              </a:spcAft>
              <a:buClr>
                <a:srgbClr val="006AAD"/>
              </a:buClr>
              <a:buSzPts val="720"/>
              <a:buFont typeface="Arial"/>
              <a:buChar char="▪"/>
            </a:pPr>
            <a:r>
              <a:rPr sz="900" b="0" i="0">
                <a:solidFill>
                  <a:srgbClr val="1C232D"/>
                </a:solidFill>
                <a:latin typeface="Calibri"/>
              </a:rPr>
              <a:t>V2'deki temel ekranlar, raporlar ve günlük eczane iş akışlarının yeniden ele alınması</a:t>
            </a:r>
          </a:p>
          <a:p>
            <a:pPr algn="l" marL="125000" indent="-125000">
              <a:lnSpc>
                <a:spcPct val="95000"/>
              </a:lnSpc>
              <a:spcBef>
                <a:spcPts val="0"/>
              </a:spcBef>
              <a:spcAft>
                <a:spcPts val="400"/>
              </a:spcAft>
              <a:buClr>
                <a:srgbClr val="006AAD"/>
              </a:buClr>
              <a:buSzPts val="720"/>
              <a:buFont typeface="Arial"/>
              <a:buChar char="▪"/>
            </a:pPr>
            <a:r>
              <a:rPr sz="900" b="0" i="0">
                <a:solidFill>
                  <a:srgbClr val="1C232D"/>
                </a:solidFill>
                <a:latin typeface="Calibri"/>
              </a:rPr>
              <a:t>Medula, İTS, ÜTS, e-fatura/e-arşiv, yazarkasa, barkod ve yazıcı entegrasyonları</a:t>
            </a:r>
          </a:p>
          <a:p>
            <a:pPr algn="l" marL="125000" indent="-125000">
              <a:lnSpc>
                <a:spcPct val="95000"/>
              </a:lnSpc>
              <a:spcBef>
                <a:spcPts val="0"/>
              </a:spcBef>
              <a:spcAft>
                <a:spcPts val="400"/>
              </a:spcAft>
              <a:buClr>
                <a:srgbClr val="006AAD"/>
              </a:buClr>
              <a:buSzPts val="720"/>
              <a:buFont typeface="Arial"/>
              <a:buChar char="▪"/>
            </a:pPr>
            <a:r>
              <a:rPr sz="900" b="0" i="0">
                <a:solidFill>
                  <a:srgbClr val="1C232D"/>
                </a:solidFill>
                <a:latin typeface="Calibri"/>
              </a:rPr>
              <a:t>V2 verilerinin analizi, temizlenmesi, göçü, mutabakat raporlarıyla doğrulanması ve geri dönüş planı</a:t>
            </a:r>
          </a:p>
          <a:p>
            <a:pPr algn="l" marL="125000" indent="-125000">
              <a:lnSpc>
                <a:spcPct val="95000"/>
              </a:lnSpc>
              <a:spcBef>
                <a:spcPts val="0"/>
              </a:spcBef>
              <a:spcAft>
                <a:spcPts val="400"/>
              </a:spcAft>
              <a:buClr>
                <a:srgbClr val="006AAD"/>
              </a:buClr>
              <a:buSzPts val="720"/>
              <a:buFont typeface="Arial"/>
              <a:buChar char="▪"/>
            </a:pPr>
            <a:r>
              <a:rPr sz="900" b="0" i="0">
                <a:solidFill>
                  <a:srgbClr val="1C232D"/>
                </a:solidFill>
                <a:latin typeface="Calibri"/>
              </a:rPr>
              <a:t>Kurulum, güncelleme, yedekleme, bakım ve destek süreçleri</a:t>
            </a:r>
          </a:p>
        </p:txBody>
      </p:sp>
      <p:sp>
        <p:nvSpPr>
          <p:cNvPr id="48" name="Rectangle 47"/>
          <p:cNvSpPr/>
          <p:nvPr/>
        </p:nvSpPr>
        <p:spPr>
          <a:xfrm>
            <a:off x="4123944" y="4480560"/>
            <a:ext cx="3401568" cy="178308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9" name="Rectangle 48"/>
          <p:cNvSpPr/>
          <p:nvPr/>
        </p:nvSpPr>
        <p:spPr>
          <a:xfrm>
            <a:off x="4123944" y="4480560"/>
            <a:ext cx="50292" cy="1783080"/>
          </a:xfrm>
          <a:prstGeom prst="rect">
            <a:avLst/>
          </a:prstGeom>
          <a:solidFill>
            <a:srgbClr val="5A647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0" name="TextBox 49"/>
          <p:cNvSpPr txBox="1"/>
          <p:nvPr/>
        </p:nvSpPr>
        <p:spPr>
          <a:xfrm>
            <a:off x="4379976" y="4636008"/>
            <a:ext cx="2944368"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KAPSAM DIŞI</a:t>
            </a:r>
          </a:p>
        </p:txBody>
      </p:sp>
      <p:sp>
        <p:nvSpPr>
          <p:cNvPr id="51" name="TextBox 50"/>
          <p:cNvSpPr txBox="1"/>
          <p:nvPr/>
        </p:nvSpPr>
        <p:spPr>
          <a:xfrm>
            <a:off x="4379976" y="4983480"/>
            <a:ext cx="2944368" cy="1124712"/>
          </a:xfrm>
          <a:prstGeom prst="rect">
            <a:avLst/>
          </a:prstGeom>
          <a:noFill/>
        </p:spPr>
        <p:txBody>
          <a:bodyPr wrap="square" lIns="0" rIns="0" tIns="0" bIns="0">
            <a:spAutoFit/>
          </a:bodyPr>
          <a:lstStyle/>
          <a:p>
            <a:pPr algn="l" marL="125000" indent="-125000">
              <a:lnSpc>
                <a:spcPct val="95000"/>
              </a:lnSpc>
              <a:spcBef>
                <a:spcPts val="0"/>
              </a:spcBef>
              <a:spcAft>
                <a:spcPts val="400"/>
              </a:spcAft>
              <a:buClr>
                <a:srgbClr val="5A6470"/>
              </a:buClr>
              <a:buSzPts val="720"/>
              <a:buFont typeface="Arial"/>
              <a:buChar char="▪"/>
            </a:pPr>
            <a:r>
              <a:rPr sz="900" b="0" i="0">
                <a:solidFill>
                  <a:srgbClr val="1C232D"/>
                </a:solidFill>
                <a:latin typeface="Calibri"/>
              </a:rPr>
              <a:t>Eczane dışında merkezî olarak tutulacak veri yapısı</a:t>
            </a:r>
          </a:p>
          <a:p>
            <a:pPr algn="l" marL="125000" indent="-125000">
              <a:lnSpc>
                <a:spcPct val="95000"/>
              </a:lnSpc>
              <a:spcBef>
                <a:spcPts val="0"/>
              </a:spcBef>
              <a:spcAft>
                <a:spcPts val="400"/>
              </a:spcAft>
              <a:buClr>
                <a:srgbClr val="5A6470"/>
              </a:buClr>
              <a:buSzPts val="720"/>
              <a:buFont typeface="Arial"/>
              <a:buChar char="▪"/>
            </a:pPr>
            <a:r>
              <a:rPr sz="900" b="0" i="0">
                <a:solidFill>
                  <a:srgbClr val="1C232D"/>
                </a:solidFill>
                <a:latin typeface="Calibri"/>
              </a:rPr>
              <a:t>Mevcut V2 masaüstü uygulamasının birebir kopyalanması</a:t>
            </a:r>
          </a:p>
          <a:p>
            <a:pPr algn="l" marL="125000" indent="-125000">
              <a:lnSpc>
                <a:spcPct val="95000"/>
              </a:lnSpc>
              <a:spcBef>
                <a:spcPts val="0"/>
              </a:spcBef>
              <a:spcAft>
                <a:spcPts val="400"/>
              </a:spcAft>
              <a:buClr>
                <a:srgbClr val="5A6470"/>
              </a:buClr>
              <a:buSzPts val="720"/>
              <a:buFont typeface="Arial"/>
              <a:buChar char="▪"/>
            </a:pPr>
            <a:r>
              <a:rPr sz="900" b="0" i="0">
                <a:solidFill>
                  <a:srgbClr val="1C232D"/>
                </a:solidFill>
                <a:latin typeface="Calibri"/>
              </a:rPr>
              <a:t>Doğrulanabilir kaynağı olmayan manuel veriler</a:t>
            </a:r>
          </a:p>
          <a:p>
            <a:pPr algn="l" marL="125000" indent="-125000">
              <a:lnSpc>
                <a:spcPct val="95000"/>
              </a:lnSpc>
              <a:spcBef>
                <a:spcPts val="0"/>
              </a:spcBef>
              <a:spcAft>
                <a:spcPts val="400"/>
              </a:spcAft>
              <a:buClr>
                <a:srgbClr val="5A6470"/>
              </a:buClr>
              <a:buSzPts val="720"/>
              <a:buFont typeface="Arial"/>
              <a:buChar char="▪"/>
            </a:pPr>
            <a:r>
              <a:rPr sz="900" b="0" i="0">
                <a:solidFill>
                  <a:srgbClr val="1C232D"/>
                </a:solidFill>
                <a:latin typeface="Calibri"/>
              </a:rPr>
              <a:t>Çok eski ve düşük donanımlı bilgisayarların ana sistem ortamı sayılması</a:t>
            </a:r>
          </a:p>
        </p:txBody>
      </p:sp>
      <p:sp>
        <p:nvSpPr>
          <p:cNvPr id="52" name="Rectangle 51"/>
          <p:cNvSpPr/>
          <p:nvPr/>
        </p:nvSpPr>
        <p:spPr>
          <a:xfrm>
            <a:off x="7699248" y="4480560"/>
            <a:ext cx="3401568" cy="1783080"/>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3" name="Rectangle 52"/>
          <p:cNvSpPr/>
          <p:nvPr/>
        </p:nvSpPr>
        <p:spPr>
          <a:xfrm>
            <a:off x="7699248" y="4480560"/>
            <a:ext cx="50292" cy="1783080"/>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4" name="TextBox 53"/>
          <p:cNvSpPr txBox="1"/>
          <p:nvPr/>
        </p:nvSpPr>
        <p:spPr>
          <a:xfrm>
            <a:off x="7955279" y="4636008"/>
            <a:ext cx="2944368" cy="274320"/>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002F5F"/>
                </a:solidFill>
                <a:latin typeface="Calibri"/>
              </a:rPr>
              <a:t>FONKSİYON PARİTESİ VE YENİ ÜRÜNLER</a:t>
            </a:r>
          </a:p>
        </p:txBody>
      </p:sp>
      <p:sp>
        <p:nvSpPr>
          <p:cNvPr id="55" name="TextBox 54"/>
          <p:cNvSpPr txBox="1"/>
          <p:nvPr/>
        </p:nvSpPr>
        <p:spPr>
          <a:xfrm>
            <a:off x="7955279" y="4983480"/>
            <a:ext cx="2944368" cy="1124712"/>
          </a:xfrm>
          <a:prstGeom prst="rect">
            <a:avLst/>
          </a:prstGeom>
          <a:noFill/>
        </p:spPr>
        <p:txBody>
          <a:bodyPr wrap="square" lIns="0" rIns="0" tIns="0" bIns="0">
            <a:spAutoFit/>
          </a:bodyPr>
          <a:lstStyle/>
          <a:p>
            <a:pPr marL="125000" indent="-125000">
              <a:lnSpc>
                <a:spcPct val="95000"/>
              </a:lnSpc>
              <a:spcAft>
                <a:spcPts val="400"/>
              </a:spcAft>
              <a:buClr>
                <a:srgbClr val="CE1126"/>
              </a:buClr>
              <a:buSzPts val="720"/>
              <a:buFont typeface="Arial"/>
              <a:buChar char="▪"/>
            </a:pPr>
            <a:r>
              <a:rPr sz="900" b="1">
                <a:solidFill>
                  <a:srgbClr val="002F5F"/>
                </a:solidFill>
                <a:latin typeface="Calibri"/>
              </a:rPr>
              <a:t>İlke: </a:t>
            </a:r>
            <a:r>
              <a:rPr sz="900">
                <a:solidFill>
                  <a:srgbClr val="1C232D"/>
                </a:solidFill>
                <a:latin typeface="Calibri"/>
              </a:rPr>
              <a:t>V2'de mevcut olup V4'te işaretlenen her özellik, iş birimi açıkça kaldırmadıkça kabul kapsamındadır</a:t>
            </a:r>
          </a:p>
          <a:p>
            <a:pPr marL="125000" indent="-125000">
              <a:lnSpc>
                <a:spcPct val="95000"/>
              </a:lnSpc>
              <a:spcAft>
                <a:spcPts val="400"/>
              </a:spcAft>
              <a:buClr>
                <a:srgbClr val="CE1126"/>
              </a:buClr>
              <a:buSzPts val="720"/>
              <a:buFont typeface="Arial"/>
              <a:buChar char="▪"/>
            </a:pPr>
            <a:r>
              <a:rPr sz="900" b="1">
                <a:solidFill>
                  <a:srgbClr val="002F5F"/>
                </a:solidFill>
                <a:latin typeface="Calibri"/>
              </a:rPr>
              <a:t>EBilgi Mobil: </a:t>
            </a:r>
            <a:r>
              <a:rPr sz="900">
                <a:solidFill>
                  <a:srgbClr val="1C232D"/>
                </a:solidFill>
                <a:latin typeface="Calibri"/>
              </a:rPr>
              <a:t>satış, kasa, stok ve uyarıların güvenli mobil erişimi</a:t>
            </a:r>
          </a:p>
          <a:p>
            <a:pPr marL="125000" indent="-125000">
              <a:lnSpc>
                <a:spcPct val="95000"/>
              </a:lnSpc>
              <a:spcAft>
                <a:spcPts val="400"/>
              </a:spcAft>
              <a:buClr>
                <a:srgbClr val="CE1126"/>
              </a:buClr>
              <a:buSzPts val="720"/>
              <a:buFont typeface="Arial"/>
              <a:buChar char="▪"/>
            </a:pPr>
            <a:r>
              <a:rPr sz="900" b="1">
                <a:solidFill>
                  <a:srgbClr val="002F5F"/>
                </a:solidFill>
                <a:latin typeface="Calibri"/>
              </a:rPr>
              <a:t>Ürün Sayar: </a:t>
            </a:r>
            <a:r>
              <a:rPr sz="900">
                <a:solidFill>
                  <a:srgbClr val="1C232D"/>
                </a:solidFill>
                <a:latin typeface="Calibri"/>
              </a:rPr>
              <a:t>telefonla barkod/karekod okuyarak hızlı sayım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78992"/>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1078992"/>
            <a:ext cx="12191695" cy="502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TextBox 3"/>
          <p:cNvSpPr txBox="1"/>
          <p:nvPr/>
        </p:nvSpPr>
        <p:spPr>
          <a:xfrm>
            <a:off x="548640" y="182880"/>
            <a:ext cx="8778240" cy="256032"/>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8FB8DA"/>
                </a:solidFill>
                <a:latin typeface="Calibri"/>
              </a:rPr>
              <a:t>EBİLGİ V4  ·  YENİ NESİL ECZANE OTOMASYONU</a:t>
            </a:r>
          </a:p>
        </p:txBody>
      </p:sp>
      <p:sp>
        <p:nvSpPr>
          <p:cNvPr id="5" name="TextBox 4"/>
          <p:cNvSpPr txBox="1"/>
          <p:nvPr/>
        </p:nvSpPr>
        <p:spPr>
          <a:xfrm>
            <a:off x="548640" y="457200"/>
            <a:ext cx="9509760" cy="502920"/>
          </a:xfrm>
          <a:prstGeom prst="rect">
            <a:avLst/>
          </a:prstGeom>
          <a:noFill/>
        </p:spPr>
        <p:txBody>
          <a:bodyPr wrap="square" lIns="0" rIns="0" tIns="0" bIns="0">
            <a:spAutoFit/>
          </a:bodyPr>
          <a:lstStyle/>
          <a:p>
            <a:pPr algn="l">
              <a:lnSpc>
                <a:spcPct val="95000"/>
              </a:lnSpc>
              <a:spcBef>
                <a:spcPts val="0"/>
              </a:spcBef>
              <a:spcAft>
                <a:spcPts val="0"/>
              </a:spcAft>
            </a:pPr>
            <a:r>
              <a:rPr sz="2300" b="1" i="0">
                <a:solidFill>
                  <a:srgbClr val="FFFFFF"/>
                </a:solidFill>
                <a:latin typeface="Calibri"/>
              </a:rPr>
              <a:t>Teknoloji Kararları, Saha Yeterliliği ve Yaygınlaştırma</a:t>
            </a:r>
          </a:p>
        </p:txBody>
      </p:sp>
      <p:sp>
        <p:nvSpPr>
          <p:cNvPr id="6" name="TextBox 5"/>
          <p:cNvSpPr txBox="1"/>
          <p:nvPr/>
        </p:nvSpPr>
        <p:spPr>
          <a:xfrm>
            <a:off x="10607040" y="329184"/>
            <a:ext cx="1051560" cy="457200"/>
          </a:xfrm>
          <a:prstGeom prst="rect">
            <a:avLst/>
          </a:prstGeom>
          <a:noFill/>
        </p:spPr>
        <p:txBody>
          <a:bodyPr wrap="square" lIns="0" rIns="0" tIns="0" bIns="0">
            <a:spAutoFit/>
          </a:bodyPr>
          <a:lstStyle/>
          <a:p>
            <a:pPr algn="r">
              <a:lnSpc>
                <a:spcPct val="95000"/>
              </a:lnSpc>
              <a:spcBef>
                <a:spcPts val="0"/>
              </a:spcBef>
              <a:spcAft>
                <a:spcPts val="0"/>
              </a:spcAft>
            </a:pPr>
            <a:r>
              <a:rPr sz="2700" b="1" i="0">
                <a:solidFill>
                  <a:srgbClr val="2E5A86"/>
                </a:solidFill>
                <a:latin typeface="Calibri"/>
              </a:rPr>
              <a:t>06</a:t>
            </a:r>
          </a:p>
        </p:txBody>
      </p:sp>
      <p:sp>
        <p:nvSpPr>
          <p:cNvPr id="7" name="Rectangle 6"/>
          <p:cNvSpPr/>
          <p:nvPr/>
        </p:nvSpPr>
        <p:spPr>
          <a:xfrm>
            <a:off x="548640" y="6419088"/>
            <a:ext cx="11091672" cy="10972"/>
          </a:xfrm>
          <a:prstGeom prst="rect">
            <a:avLst/>
          </a:prstGeom>
          <a:solidFill>
            <a:srgbClr val="D8DF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48640" y="6519672"/>
            <a:ext cx="7315200" cy="228600"/>
          </a:xfrm>
          <a:prstGeom prst="rect">
            <a:avLst/>
          </a:prstGeom>
          <a:noFill/>
        </p:spPr>
        <p:txBody>
          <a:bodyPr wrap="square" lIns="0" rIns="0" tIns="0" bIns="0">
            <a:spAutoFit/>
          </a:bodyPr>
          <a:lstStyle/>
          <a:p>
            <a:pPr algn="l">
              <a:lnSpc>
                <a:spcPct val="95000"/>
              </a:lnSpc>
              <a:spcBef>
                <a:spcPts val="0"/>
              </a:spcBef>
              <a:spcAft>
                <a:spcPts val="0"/>
              </a:spcAft>
            </a:pPr>
            <a:r>
              <a:rPr sz="800" b="0" i="0">
                <a:solidFill>
                  <a:srgbClr val="5A6470"/>
                </a:solidFill>
                <a:latin typeface="Calibri"/>
              </a:rPr>
              <a:t>BEK Teknoloji  ·  Ürün ve Yazılım Geliştirme Birimi  ·  2026 Teknoloji Gündemi</a:t>
            </a:r>
          </a:p>
        </p:txBody>
      </p:sp>
      <p:sp>
        <p:nvSpPr>
          <p:cNvPr id="9" name="TextBox 8"/>
          <p:cNvSpPr txBox="1"/>
          <p:nvPr/>
        </p:nvSpPr>
        <p:spPr>
          <a:xfrm>
            <a:off x="7863840" y="6519672"/>
            <a:ext cx="3776472" cy="228600"/>
          </a:xfrm>
          <a:prstGeom prst="rect">
            <a:avLst/>
          </a:prstGeom>
          <a:noFill/>
        </p:spPr>
        <p:txBody>
          <a:bodyPr wrap="square" lIns="0" rIns="0" tIns="0" bIns="0">
            <a:spAutoFit/>
          </a:bodyPr>
          <a:lstStyle/>
          <a:p>
            <a:pPr algn="r">
              <a:lnSpc>
                <a:spcPct val="95000"/>
              </a:lnSpc>
              <a:spcBef>
                <a:spcPts val="0"/>
              </a:spcBef>
              <a:spcAft>
                <a:spcPts val="0"/>
              </a:spcAft>
            </a:pPr>
            <a:r>
              <a:rPr sz="800" b="0" i="0">
                <a:solidFill>
                  <a:srgbClr val="5A6470"/>
                </a:solidFill>
                <a:latin typeface="Calibri"/>
              </a:rPr>
              <a:t>Yönetim Kurulu Sunumu</a:t>
            </a:r>
          </a:p>
        </p:txBody>
      </p:sp>
      <p:sp>
        <p:nvSpPr>
          <p:cNvPr id="10" name="Rectangle 9"/>
          <p:cNvSpPr/>
          <p:nvPr/>
        </p:nvSpPr>
        <p:spPr>
          <a:xfrm>
            <a:off x="548640" y="135331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768096" y="129844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TEKNOLOJİ KARARLARI</a:t>
            </a:r>
          </a:p>
        </p:txBody>
      </p:sp>
      <p:graphicFrame>
        <p:nvGraphicFramePr>
          <p:cNvPr id="12" name="Table 11"/>
          <p:cNvGraphicFramePr>
            <a:graphicFrameLocks noGrp="1"/>
          </p:cNvGraphicFramePr>
          <p:nvPr/>
        </p:nvGraphicFramePr>
        <p:xfrm>
          <a:off x="548640" y="1627632"/>
          <a:ext cx="5303520" cy="3328416"/>
        </p:xfrm>
        <a:graphic>
          <a:graphicData uri="http://schemas.openxmlformats.org/drawingml/2006/table">
            <a:tbl>
              <a:tblPr firstRow="1"/>
              <a:tblGrid>
                <a:gridCol w="1005840"/>
                <a:gridCol w="1920240"/>
                <a:gridCol w="2377440"/>
              </a:tblGrid>
              <a:tr h="256032">
                <a:tc>
                  <a:txBody>
                    <a:bodyPr wrap="square"/>
                    <a:lstStyle/>
                    <a:p>
                      <a:pPr>
                        <a:lnSpc>
                          <a:spcPct val="92000"/>
                        </a:lnSpc>
                        <a:spcAft>
                          <a:spcPts val="0"/>
                        </a:spcAft>
                      </a:pPr>
                      <a:r>
                        <a:rPr sz="850" b="1">
                          <a:solidFill>
                            <a:srgbClr val="FFFFFF"/>
                          </a:solidFill>
                          <a:latin typeface="Calibri"/>
                        </a:rPr>
                        <a:t>Katman</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Karar</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Gerekçe</a:t>
                      </a:r>
                    </a:p>
                  </a:txBody>
                  <a:tcPr marL="82296" marR="64008" marT="32004" marB="32004" anchor="ctr">
                    <a:solidFill>
                      <a:srgbClr val="002F5F"/>
                    </a:solidFill>
                  </a:tcPr>
                </a:tc>
              </a:tr>
              <a:tr h="384048">
                <a:tc>
                  <a:txBody>
                    <a:bodyPr wrap="square"/>
                    <a:lstStyle/>
                    <a:p>
                      <a:pPr>
                        <a:lnSpc>
                          <a:spcPct val="92000"/>
                        </a:lnSpc>
                        <a:spcAft>
                          <a:spcPts val="0"/>
                        </a:spcAft>
                      </a:pPr>
                      <a:r>
                        <a:rPr sz="800" b="0">
                          <a:solidFill>
                            <a:srgbClr val="1C232D"/>
                          </a:solidFill>
                          <a:latin typeface="Calibri"/>
                        </a:rPr>
                        <a:t>Backend</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.NET 10 LTS + ASP.NET Core</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IIS gerektirmez, kendi web sunucusunu çalıştırır</a:t>
                      </a:r>
                    </a:p>
                  </a:txBody>
                  <a:tcPr marL="82296" marR="64008" marT="32004" marB="32004" anchor="ctr">
                    <a:solidFill>
                      <a:srgbClr val="FFFFFF"/>
                    </a:solidFill>
                  </a:tcPr>
                </a:tc>
              </a:tr>
              <a:tr h="384048">
                <a:tc>
                  <a:txBody>
                    <a:bodyPr wrap="square"/>
                    <a:lstStyle/>
                    <a:p>
                      <a:pPr>
                        <a:lnSpc>
                          <a:spcPct val="92000"/>
                        </a:lnSpc>
                        <a:spcAft>
                          <a:spcPts val="0"/>
                        </a:spcAft>
                      </a:pPr>
                      <a:r>
                        <a:rPr sz="800" b="0">
                          <a:solidFill>
                            <a:srgbClr val="1C232D"/>
                          </a:solidFill>
                          <a:latin typeface="Calibri"/>
                        </a:rPr>
                        <a:t>Dağıtım</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Docker servis</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Eczane bilgisayarında arka planda otomatik çalışır</a:t>
                      </a:r>
                    </a:p>
                  </a:txBody>
                  <a:tcPr marL="82296" marR="64008" marT="32004" marB="32004" anchor="ctr">
                    <a:solidFill>
                      <a:srgbClr val="F4F7FA"/>
                    </a:solidFill>
                  </a:tcPr>
                </a:tc>
              </a:tr>
              <a:tr h="384048">
                <a:tc>
                  <a:txBody>
                    <a:bodyPr wrap="square"/>
                    <a:lstStyle/>
                    <a:p>
                      <a:pPr>
                        <a:lnSpc>
                          <a:spcPct val="92000"/>
                        </a:lnSpc>
                        <a:spcAft>
                          <a:spcPts val="0"/>
                        </a:spcAft>
                      </a:pPr>
                      <a:r>
                        <a:rPr sz="800" b="0">
                          <a:solidFill>
                            <a:srgbClr val="1C232D"/>
                          </a:solidFill>
                          <a:latin typeface="Calibri"/>
                        </a:rPr>
                        <a:t>Veritabanı</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PostgreSQL (varsayılan hedef)</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Boyut sınırı ve lisans maliyeti yok; MSSQL Express 10 GB sınırı nedeniyle elendi</a:t>
                      </a:r>
                    </a:p>
                  </a:txBody>
                  <a:tcPr marL="82296" marR="64008" marT="32004" marB="32004" anchor="ctr">
                    <a:solidFill>
                      <a:srgbClr val="FFFFFF"/>
                    </a:solidFill>
                  </a:tcPr>
                </a:tc>
              </a:tr>
              <a:tr h="384048">
                <a:tc>
                  <a:txBody>
                    <a:bodyPr wrap="square"/>
                    <a:lstStyle/>
                    <a:p>
                      <a:pPr>
                        <a:lnSpc>
                          <a:spcPct val="92000"/>
                        </a:lnSpc>
                        <a:spcAft>
                          <a:spcPts val="0"/>
                        </a:spcAft>
                      </a:pPr>
                      <a:r>
                        <a:rPr sz="800" b="0">
                          <a:solidFill>
                            <a:srgbClr val="1C232D"/>
                          </a:solidFill>
                          <a:latin typeface="Calibri"/>
                        </a:rPr>
                        <a:t>Frontend</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Next.js / React</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Tarayıcı tabanlı, lokal sunucudan servis edilen modern arayüz</a:t>
                      </a:r>
                    </a:p>
                  </a:txBody>
                  <a:tcPr marL="82296" marR="64008" marT="32004" marB="32004" anchor="ctr">
                    <a:solidFill>
                      <a:srgbClr val="F4F7FA"/>
                    </a:solidFill>
                  </a:tcPr>
                </a:tc>
              </a:tr>
              <a:tr h="384048">
                <a:tc>
                  <a:txBody>
                    <a:bodyPr wrap="square"/>
                    <a:lstStyle/>
                    <a:p>
                      <a:pPr>
                        <a:lnSpc>
                          <a:spcPct val="92000"/>
                        </a:lnSpc>
                        <a:spcAft>
                          <a:spcPts val="0"/>
                        </a:spcAft>
                      </a:pPr>
                      <a:r>
                        <a:rPr sz="800" b="0">
                          <a:solidFill>
                            <a:srgbClr val="1C232D"/>
                          </a:solidFill>
                          <a:latin typeface="Calibri"/>
                        </a:rPr>
                        <a:t>Mobil</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Ionic</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Web kodunun birebir çalışabilmesi</a:t>
                      </a:r>
                    </a:p>
                  </a:txBody>
                  <a:tcPr marL="82296" marR="64008" marT="32004" marB="32004" anchor="ctr">
                    <a:solidFill>
                      <a:srgbClr val="FFFFFF"/>
                    </a:solidFill>
                  </a:tcPr>
                </a:tc>
              </a:tr>
              <a:tr h="384048">
                <a:tc>
                  <a:txBody>
                    <a:bodyPr wrap="square"/>
                    <a:lstStyle/>
                    <a:p>
                      <a:pPr>
                        <a:lnSpc>
                          <a:spcPct val="92000"/>
                        </a:lnSpc>
                        <a:spcAft>
                          <a:spcPts val="0"/>
                        </a:spcAft>
                      </a:pPr>
                      <a:r>
                        <a:rPr sz="800" b="0">
                          <a:solidFill>
                            <a:srgbClr val="1C232D"/>
                          </a:solidFill>
                          <a:latin typeface="Calibri"/>
                        </a:rPr>
                        <a:t>Veri erişimi</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EF Core + Dapper (hibrit)</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Standart işlemler EF Core, performans kritik raporlar Dapper</a:t>
                      </a:r>
                    </a:p>
                  </a:txBody>
                  <a:tcPr marL="82296" marR="64008" marT="32004" marB="32004" anchor="ctr">
                    <a:solidFill>
                      <a:srgbClr val="F4F7FA"/>
                    </a:solidFill>
                  </a:tcPr>
                </a:tc>
              </a:tr>
              <a:tr h="384048">
                <a:tc>
                  <a:txBody>
                    <a:bodyPr wrap="square"/>
                    <a:lstStyle/>
                    <a:p>
                      <a:pPr>
                        <a:lnSpc>
                          <a:spcPct val="92000"/>
                        </a:lnSpc>
                        <a:spcAft>
                          <a:spcPts val="0"/>
                        </a:spcAft>
                      </a:pPr>
                      <a:r>
                        <a:rPr sz="800" b="0">
                          <a:solidFill>
                            <a:srgbClr val="1C232D"/>
                          </a:solidFill>
                          <a:latin typeface="Calibri"/>
                        </a:rPr>
                        <a:t>Donanım</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Local Agent + EBilgi Shell (CefSharp)</a:t>
                      </a:r>
                    </a:p>
                  </a:txBody>
                  <a:tcPr marL="82296" marR="64008" marT="32004" marB="32004" anchor="ctr">
                    <a:solidFill>
                      <a:srgbClr val="FFFFFF"/>
                    </a:solidFill>
                  </a:tcPr>
                </a:tc>
                <a:tc>
                  <a:txBody>
                    <a:bodyPr wrap="square"/>
                    <a:lstStyle/>
                    <a:p>
                      <a:pPr>
                        <a:lnSpc>
                          <a:spcPct val="92000"/>
                        </a:lnSpc>
                        <a:spcAft>
                          <a:spcPts val="0"/>
                        </a:spcAft>
                      </a:pPr>
                      <a:r>
                        <a:rPr sz="800" b="0">
                          <a:solidFill>
                            <a:srgbClr val="1C232D"/>
                          </a:solidFill>
                          <a:latin typeface="Calibri"/>
                        </a:rPr>
                        <a:t>Yazıcı, barkod, yazarkasa ve e-imza web arayüzünden bağımsız yönetilir</a:t>
                      </a:r>
                    </a:p>
                  </a:txBody>
                  <a:tcPr marL="82296" marR="64008" marT="32004" marB="32004" anchor="ctr">
                    <a:solidFill>
                      <a:srgbClr val="FFFFFF"/>
                    </a:solidFill>
                  </a:tcPr>
                </a:tc>
              </a:tr>
              <a:tr h="384048">
                <a:tc>
                  <a:txBody>
                    <a:bodyPr wrap="square"/>
                    <a:lstStyle/>
                    <a:p>
                      <a:pPr>
                        <a:lnSpc>
                          <a:spcPct val="92000"/>
                        </a:lnSpc>
                        <a:spcAft>
                          <a:spcPts val="0"/>
                        </a:spcAft>
                      </a:pPr>
                      <a:r>
                        <a:rPr sz="800" b="0">
                          <a:solidFill>
                            <a:srgbClr val="1C232D"/>
                          </a:solidFill>
                          <a:latin typeface="Calibri"/>
                        </a:rPr>
                        <a:t>İşletim</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Redis · SignalR · Hangfire/Quartz · Serilog + OpenTelemetry · CI/CD</a:t>
                      </a:r>
                    </a:p>
                  </a:txBody>
                  <a:tcPr marL="82296" marR="64008" marT="32004" marB="32004" anchor="ctr">
                    <a:solidFill>
                      <a:srgbClr val="F4F7FA"/>
                    </a:solidFill>
                  </a:tcPr>
                </a:tc>
                <a:tc>
                  <a:txBody>
                    <a:bodyPr wrap="square"/>
                    <a:lstStyle/>
                    <a:p>
                      <a:pPr>
                        <a:lnSpc>
                          <a:spcPct val="92000"/>
                        </a:lnSpc>
                        <a:spcAft>
                          <a:spcPts val="0"/>
                        </a:spcAft>
                      </a:pPr>
                      <a:r>
                        <a:rPr sz="800" b="0">
                          <a:solidFill>
                            <a:srgbClr val="1C232D"/>
                          </a:solidFill>
                          <a:latin typeface="Calibri"/>
                        </a:rPr>
                        <a:t>Çok sayıda dağınık lokal kuruluma güvenli ve izlenebilir sürüm gönderimi</a:t>
                      </a:r>
                    </a:p>
                  </a:txBody>
                  <a:tcPr marL="82296" marR="64008" marT="32004" marB="32004" anchor="ctr">
                    <a:solidFill>
                      <a:srgbClr val="F4F7FA"/>
                    </a:solidFill>
                  </a:tcPr>
                </a:tc>
              </a:tr>
            </a:tbl>
          </a:graphicData>
        </a:graphic>
      </p:graphicFrame>
      <p:sp>
        <p:nvSpPr>
          <p:cNvPr id="13" name="Rectangle 12"/>
          <p:cNvSpPr/>
          <p:nvPr/>
        </p:nvSpPr>
        <p:spPr>
          <a:xfrm>
            <a:off x="6336792" y="135331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6556248" y="129844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SAHA DONANIM YETERLİLİĞİ (31 TEMMUZ 2026 ENVANTERİ)</a:t>
            </a:r>
          </a:p>
        </p:txBody>
      </p:sp>
      <p:sp>
        <p:nvSpPr>
          <p:cNvPr id="15" name="Rectangle 14"/>
          <p:cNvSpPr/>
          <p:nvPr/>
        </p:nvSpPr>
        <p:spPr>
          <a:xfrm>
            <a:off x="6336792" y="1627632"/>
            <a:ext cx="1673352" cy="82296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6336792" y="1627632"/>
            <a:ext cx="1673352" cy="41148"/>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6336792" y="1627632"/>
            <a:ext cx="1673352" cy="822960"/>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6501383" y="1773936"/>
            <a:ext cx="1344168" cy="585216"/>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576</a:t>
            </a:r>
          </a:p>
          <a:p>
            <a:pPr algn="l">
              <a:lnSpc>
                <a:spcPct val="95000"/>
              </a:lnSpc>
              <a:spcBef>
                <a:spcPts val="0"/>
              </a:spcBef>
              <a:spcAft>
                <a:spcPts val="0"/>
              </a:spcAft>
            </a:pPr>
            <a:r>
              <a:rPr sz="850" b="0" i="0">
                <a:solidFill>
                  <a:srgbClr val="5A6470"/>
                </a:solidFill>
                <a:latin typeface="Calibri"/>
              </a:rPr>
              <a:t>eczane katı eşikte yeterli (%53,3)</a:t>
            </a:r>
          </a:p>
        </p:txBody>
      </p:sp>
      <p:sp>
        <p:nvSpPr>
          <p:cNvPr id="19" name="Rectangle 18"/>
          <p:cNvSpPr/>
          <p:nvPr/>
        </p:nvSpPr>
        <p:spPr>
          <a:xfrm>
            <a:off x="8147304" y="1627632"/>
            <a:ext cx="1673352" cy="82296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ectangle 19"/>
          <p:cNvSpPr/>
          <p:nvPr/>
        </p:nvSpPr>
        <p:spPr>
          <a:xfrm>
            <a:off x="8147304" y="1627632"/>
            <a:ext cx="1673352" cy="41148"/>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8147304" y="1627632"/>
            <a:ext cx="1673352" cy="822960"/>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311896" y="1773936"/>
            <a:ext cx="1344168" cy="585216"/>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464</a:t>
            </a:r>
          </a:p>
          <a:p>
            <a:pPr algn="l">
              <a:lnSpc>
                <a:spcPct val="95000"/>
              </a:lnSpc>
              <a:spcBef>
                <a:spcPts val="0"/>
              </a:spcBef>
              <a:spcAft>
                <a:spcPts val="0"/>
              </a:spcAft>
            </a:pPr>
            <a:r>
              <a:rPr sz="850" b="0" i="0">
                <a:solidFill>
                  <a:srgbClr val="5A6470"/>
                </a:solidFill>
                <a:latin typeface="Calibri"/>
              </a:rPr>
              <a:t>eczane yetersiz (%43,0)</a:t>
            </a:r>
          </a:p>
        </p:txBody>
      </p:sp>
      <p:sp>
        <p:nvSpPr>
          <p:cNvPr id="23" name="Rectangle 22"/>
          <p:cNvSpPr/>
          <p:nvPr/>
        </p:nvSpPr>
        <p:spPr>
          <a:xfrm>
            <a:off x="9957816" y="1627632"/>
            <a:ext cx="1682496" cy="82296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9957816" y="1627632"/>
            <a:ext cx="1682496" cy="41148"/>
          </a:xfrm>
          <a:prstGeom prst="rect">
            <a:avLst/>
          </a:prstGeom>
          <a:solidFill>
            <a:srgbClr val="5A647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9957816" y="1627632"/>
            <a:ext cx="1682496" cy="822960"/>
          </a:xfrm>
          <a:prstGeom prst="rect">
            <a:avLst/>
          </a:prstGeom>
          <a:noFill/>
          <a:ln w="9525">
            <a:solidFill>
              <a:srgbClr val="D8DFE7"/>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TextBox 25"/>
          <p:cNvSpPr txBox="1"/>
          <p:nvPr/>
        </p:nvSpPr>
        <p:spPr>
          <a:xfrm>
            <a:off x="10122408" y="1773936"/>
            <a:ext cx="1353312" cy="585216"/>
          </a:xfrm>
          <a:prstGeom prst="rect">
            <a:avLst/>
          </a:prstGeom>
          <a:noFill/>
        </p:spPr>
        <p:txBody>
          <a:bodyPr wrap="square" lIns="0" rIns="0" tIns="0" bIns="0">
            <a:spAutoFit/>
          </a:bodyPr>
          <a:lstStyle/>
          <a:p>
            <a:pPr algn="l">
              <a:lnSpc>
                <a:spcPct val="90000"/>
              </a:lnSpc>
              <a:spcBef>
                <a:spcPts val="0"/>
              </a:spcBef>
              <a:spcAft>
                <a:spcPts val="100"/>
              </a:spcAft>
            </a:pPr>
            <a:r>
              <a:rPr sz="1900" b="1" i="0">
                <a:solidFill>
                  <a:srgbClr val="002F5F"/>
                </a:solidFill>
                <a:latin typeface="Calibri"/>
              </a:rPr>
              <a:t>40</a:t>
            </a:r>
          </a:p>
          <a:p>
            <a:pPr algn="l">
              <a:lnSpc>
                <a:spcPct val="95000"/>
              </a:lnSpc>
              <a:spcBef>
                <a:spcPts val="0"/>
              </a:spcBef>
              <a:spcAft>
                <a:spcPts val="0"/>
              </a:spcAft>
            </a:pPr>
            <a:r>
              <a:rPr sz="850" b="0" i="0">
                <a:solidFill>
                  <a:srgbClr val="5A6470"/>
                </a:solidFill>
                <a:latin typeface="Calibri"/>
              </a:rPr>
              <a:t>ana makine kaydı yok (%3,7)</a:t>
            </a:r>
          </a:p>
        </p:txBody>
      </p:sp>
      <p:sp>
        <p:nvSpPr>
          <p:cNvPr id="27" name="Rectangle 26"/>
          <p:cNvSpPr/>
          <p:nvPr/>
        </p:nvSpPr>
        <p:spPr>
          <a:xfrm>
            <a:off x="6336792" y="2523744"/>
            <a:ext cx="5303520" cy="1261872"/>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Rectangle 27"/>
          <p:cNvSpPr/>
          <p:nvPr/>
        </p:nvSpPr>
        <p:spPr>
          <a:xfrm>
            <a:off x="6336792" y="2523744"/>
            <a:ext cx="50292" cy="1261872"/>
          </a:xfrm>
          <a:prstGeom prst="rect">
            <a:avLst/>
          </a:prstGeom>
          <a:solidFill>
            <a:srgbClr val="006AAD"/>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TextBox 28"/>
          <p:cNvSpPr txBox="1"/>
          <p:nvPr/>
        </p:nvSpPr>
        <p:spPr>
          <a:xfrm>
            <a:off x="6592824" y="2679191"/>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002F5F"/>
                </a:solidFill>
                <a:latin typeface="Calibri"/>
              </a:rPr>
              <a:t>ENVANTERDEN ÖNE ÇIKANLAR</a:t>
            </a:r>
          </a:p>
        </p:txBody>
      </p:sp>
      <p:sp>
        <p:nvSpPr>
          <p:cNvPr id="30" name="TextBox 29"/>
          <p:cNvSpPr txBox="1"/>
          <p:nvPr/>
        </p:nvSpPr>
        <p:spPr>
          <a:xfrm>
            <a:off x="6592824" y="3026663"/>
            <a:ext cx="4846320" cy="603503"/>
          </a:xfrm>
          <a:prstGeom prst="rect">
            <a:avLst/>
          </a:prstGeom>
          <a:noFill/>
        </p:spPr>
        <p:txBody>
          <a:bodyPr wrap="square" lIns="0" rIns="0" tIns="0" bIns="0">
            <a:spAutoFit/>
          </a:bodyPr>
          <a:lstStyle/>
          <a:p>
            <a:pPr algn="l" marL="125000" indent="-125000">
              <a:lnSpc>
                <a:spcPct val="95000"/>
              </a:lnSpc>
              <a:spcBef>
                <a:spcPts val="0"/>
              </a:spcBef>
              <a:spcAft>
                <a:spcPts val="300"/>
              </a:spcAft>
              <a:buClr>
                <a:srgbClr val="006AAD"/>
              </a:buClr>
              <a:buSzPts val="720"/>
              <a:buFont typeface="Arial"/>
              <a:buChar char="▪"/>
            </a:pPr>
            <a:r>
              <a:rPr sz="900" b="0" i="0">
                <a:solidFill>
                  <a:srgbClr val="1C232D"/>
                </a:solidFill>
                <a:latin typeface="Calibri"/>
              </a:rPr>
              <a:t>Ana makinelerin %42'si 2017 veya öncesi işlemci modeline sahip — yenileme baskısının ana kaynağı</a:t>
            </a:r>
          </a:p>
          <a:p>
            <a:pPr algn="l" marL="125000" indent="-125000">
              <a:lnSpc>
                <a:spcPct val="95000"/>
              </a:lnSpc>
              <a:spcBef>
                <a:spcPts val="0"/>
              </a:spcBef>
              <a:spcAft>
                <a:spcPts val="300"/>
              </a:spcAft>
              <a:buClr>
                <a:srgbClr val="006AAD"/>
              </a:buClr>
              <a:buSzPts val="720"/>
              <a:buFont typeface="Arial"/>
              <a:buChar char="▪"/>
            </a:pPr>
            <a:r>
              <a:rPr sz="900" b="0" i="0">
                <a:solidFill>
                  <a:srgbClr val="1C232D"/>
                </a:solidFill>
                <a:latin typeface="Calibri"/>
              </a:rPr>
              <a:t>Ana makinelerin %8,2'si 8 GB altı RAM; 146 cihazda birincil disk SSD değil</a:t>
            </a:r>
          </a:p>
          <a:p>
            <a:pPr algn="l" marL="125000" indent="-125000">
              <a:lnSpc>
                <a:spcPct val="95000"/>
              </a:lnSpc>
              <a:spcBef>
                <a:spcPts val="0"/>
              </a:spcBef>
              <a:spcAft>
                <a:spcPts val="300"/>
              </a:spcAft>
              <a:buClr>
                <a:srgbClr val="006AAD"/>
              </a:buClr>
              <a:buSzPts val="720"/>
              <a:buFont typeface="Arial"/>
              <a:buChar char="▪"/>
            </a:pPr>
            <a:r>
              <a:rPr sz="900" b="0" i="0">
                <a:solidFill>
                  <a:srgbClr val="1C232D"/>
                </a:solidFill>
                <a:latin typeface="Calibri"/>
              </a:rPr>
              <a:t>Eczane DB ortalaması 8,18 GB, medyan 6,82 GB, en büyük 38,43 GB</a:t>
            </a:r>
          </a:p>
        </p:txBody>
      </p:sp>
      <p:sp>
        <p:nvSpPr>
          <p:cNvPr id="31" name="Rectangle 30"/>
          <p:cNvSpPr/>
          <p:nvPr/>
        </p:nvSpPr>
        <p:spPr>
          <a:xfrm>
            <a:off x="6336792" y="4005072"/>
            <a:ext cx="128016" cy="128016"/>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6556248" y="3950208"/>
            <a:ext cx="5084064" cy="274320"/>
          </a:xfrm>
          <a:prstGeom prst="rect">
            <a:avLst/>
          </a:prstGeom>
          <a:noFill/>
        </p:spPr>
        <p:txBody>
          <a:bodyPr wrap="square" lIns="0" rIns="0" tIns="0" bIns="0">
            <a:spAutoFit/>
          </a:bodyPr>
          <a:lstStyle/>
          <a:p>
            <a:pPr algn="l">
              <a:lnSpc>
                <a:spcPct val="95000"/>
              </a:lnSpc>
              <a:spcBef>
                <a:spcPts val="0"/>
              </a:spcBef>
              <a:spcAft>
                <a:spcPts val="0"/>
              </a:spcAft>
            </a:pPr>
            <a:r>
              <a:rPr sz="1150" b="1" i="0">
                <a:solidFill>
                  <a:srgbClr val="002F5F"/>
                </a:solidFill>
                <a:latin typeface="Calibri"/>
              </a:rPr>
              <a:t>KADEMELİ YAYGINLAŞTIRMA PLANI</a:t>
            </a:r>
          </a:p>
        </p:txBody>
      </p:sp>
      <p:graphicFrame>
        <p:nvGraphicFramePr>
          <p:cNvPr id="33" name="Table 32"/>
          <p:cNvGraphicFramePr>
            <a:graphicFrameLocks noGrp="1"/>
          </p:cNvGraphicFramePr>
          <p:nvPr/>
        </p:nvGraphicFramePr>
        <p:xfrm>
          <a:off x="6336792" y="4261104"/>
          <a:ext cx="5303520" cy="1335024"/>
        </p:xfrm>
        <a:graphic>
          <a:graphicData uri="http://schemas.openxmlformats.org/drawingml/2006/table">
            <a:tbl>
              <a:tblPr firstRow="1"/>
              <a:tblGrid>
                <a:gridCol w="868680"/>
                <a:gridCol w="1051560"/>
                <a:gridCol w="3383280"/>
              </a:tblGrid>
              <a:tr h="237744">
                <a:tc>
                  <a:txBody>
                    <a:bodyPr wrap="square"/>
                    <a:lstStyle/>
                    <a:p>
                      <a:pPr>
                        <a:lnSpc>
                          <a:spcPct val="92000"/>
                        </a:lnSpc>
                        <a:spcAft>
                          <a:spcPts val="0"/>
                        </a:spcAft>
                      </a:pPr>
                      <a:r>
                        <a:rPr sz="850" b="1">
                          <a:solidFill>
                            <a:srgbClr val="FFFFFF"/>
                          </a:solidFill>
                          <a:latin typeface="Calibri"/>
                        </a:rPr>
                        <a:t>Dalga</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Kapsam</a:t>
                      </a:r>
                    </a:p>
                  </a:txBody>
                  <a:tcPr marL="82296" marR="64008" marT="32004" marB="32004" anchor="ctr">
                    <a:solidFill>
                      <a:srgbClr val="002F5F"/>
                    </a:solidFill>
                  </a:tcPr>
                </a:tc>
                <a:tc>
                  <a:txBody>
                    <a:bodyPr wrap="square"/>
                    <a:lstStyle/>
                    <a:p>
                      <a:pPr>
                        <a:lnSpc>
                          <a:spcPct val="92000"/>
                        </a:lnSpc>
                        <a:spcAft>
                          <a:spcPts val="0"/>
                        </a:spcAft>
                      </a:pPr>
                      <a:r>
                        <a:rPr sz="850" b="1">
                          <a:solidFill>
                            <a:srgbClr val="FFFFFF"/>
                          </a:solidFill>
                          <a:latin typeface="Calibri"/>
                        </a:rPr>
                        <a:t>Aksiyon</a:t>
                      </a:r>
                    </a:p>
                  </a:txBody>
                  <a:tcPr marL="82296" marR="64008" marT="32004" marB="32004" anchor="ctr">
                    <a:solidFill>
                      <a:srgbClr val="002F5F"/>
                    </a:solidFill>
                  </a:tcPr>
                </a:tc>
              </a:tr>
              <a:tr h="365760">
                <a:tc>
                  <a:txBody>
                    <a:bodyPr wrap="square"/>
                    <a:lstStyle/>
                    <a:p>
                      <a:pPr>
                        <a:lnSpc>
                          <a:spcPct val="92000"/>
                        </a:lnSpc>
                        <a:spcAft>
                          <a:spcPts val="0"/>
                        </a:spcAft>
                      </a:pPr>
                      <a:r>
                        <a:rPr sz="850" b="0">
                          <a:solidFill>
                            <a:srgbClr val="1C232D"/>
                          </a:solidFill>
                          <a:latin typeface="Calibri"/>
                        </a:rPr>
                        <a:t>1. Dalga</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576 eczane</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Pilot ve kontrollü yaygınlaştırma</a:t>
                      </a:r>
                    </a:p>
                  </a:txBody>
                  <a:tcPr marL="82296" marR="64008" marT="32004" marB="32004" anchor="ctr">
                    <a:solidFill>
                      <a:srgbClr val="FFFFFF"/>
                    </a:solidFill>
                  </a:tcPr>
                </a:tc>
              </a:tr>
              <a:tr h="365760">
                <a:tc>
                  <a:txBody>
                    <a:bodyPr wrap="square"/>
                    <a:lstStyle/>
                    <a:p>
                      <a:pPr>
                        <a:lnSpc>
                          <a:spcPct val="92000"/>
                        </a:lnSpc>
                        <a:spcAft>
                          <a:spcPts val="0"/>
                        </a:spcAft>
                      </a:pPr>
                      <a:r>
                        <a:rPr sz="850" b="0">
                          <a:solidFill>
                            <a:srgbClr val="1C232D"/>
                          </a:solidFill>
                          <a:latin typeface="Calibri"/>
                        </a:rPr>
                        <a:t>2. Dalga</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48 eczane</a:t>
                      </a:r>
                    </a:p>
                  </a:txBody>
                  <a:tcPr marL="82296" marR="64008" marT="32004" marB="32004" anchor="ctr">
                    <a:solidFill>
                      <a:srgbClr val="F4F7FA"/>
                    </a:solidFill>
                  </a:tcPr>
                </a:tc>
                <a:tc>
                  <a:txBody>
                    <a:bodyPr wrap="square"/>
                    <a:lstStyle/>
                    <a:p>
                      <a:pPr>
                        <a:lnSpc>
                          <a:spcPct val="92000"/>
                        </a:lnSpc>
                        <a:spcAft>
                          <a:spcPts val="0"/>
                        </a:spcAft>
                      </a:pPr>
                      <a:r>
                        <a:rPr sz="850" b="0">
                          <a:solidFill>
                            <a:srgbClr val="1C232D"/>
                          </a:solidFill>
                          <a:latin typeface="Calibri"/>
                        </a:rPr>
                        <a:t>Yalnız düşük baz frekans nedeniyle elenenler; yük testiyle yeniden sınıflandırma</a:t>
                      </a:r>
                    </a:p>
                  </a:txBody>
                  <a:tcPr marL="82296" marR="64008" marT="32004" marB="32004" anchor="ctr">
                    <a:solidFill>
                      <a:srgbClr val="F4F7FA"/>
                    </a:solidFill>
                  </a:tcPr>
                </a:tc>
              </a:tr>
              <a:tr h="365760">
                <a:tc>
                  <a:txBody>
                    <a:bodyPr wrap="square"/>
                    <a:lstStyle/>
                    <a:p>
                      <a:pPr>
                        <a:lnSpc>
                          <a:spcPct val="92000"/>
                        </a:lnSpc>
                        <a:spcAft>
                          <a:spcPts val="0"/>
                        </a:spcAft>
                      </a:pPr>
                      <a:r>
                        <a:rPr sz="850" b="0">
                          <a:solidFill>
                            <a:srgbClr val="1C232D"/>
                          </a:solidFill>
                          <a:latin typeface="Calibri"/>
                        </a:rPr>
                        <a:t>3. Dalga</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464 eczane</a:t>
                      </a:r>
                    </a:p>
                  </a:txBody>
                  <a:tcPr marL="82296" marR="64008" marT="32004" marB="32004" anchor="ctr">
                    <a:solidFill>
                      <a:srgbClr val="FFFFFF"/>
                    </a:solidFill>
                  </a:tcPr>
                </a:tc>
                <a:tc>
                  <a:txBody>
                    <a:bodyPr wrap="square"/>
                    <a:lstStyle/>
                    <a:p>
                      <a:pPr>
                        <a:lnSpc>
                          <a:spcPct val="92000"/>
                        </a:lnSpc>
                        <a:spcAft>
                          <a:spcPts val="0"/>
                        </a:spcAft>
                      </a:pPr>
                      <a:r>
                        <a:rPr sz="850" b="0">
                          <a:solidFill>
                            <a:srgbClr val="1C232D"/>
                          </a:solidFill>
                          <a:latin typeface="Calibri"/>
                        </a:rPr>
                        <a:t>Parça yükseltme / cihaz yenileme listesi</a:t>
                      </a:r>
                    </a:p>
                  </a:txBody>
                  <a:tcPr marL="82296" marR="64008" marT="32004" marB="32004" anchor="ctr">
                    <a:solidFill>
                      <a:srgbClr val="FFFFFF"/>
                    </a:solidFill>
                  </a:tcPr>
                </a:tc>
              </a:tr>
            </a:tbl>
          </a:graphicData>
        </a:graphic>
      </p:graphicFrame>
      <p:sp>
        <p:nvSpPr>
          <p:cNvPr id="34" name="Rectangle 33"/>
          <p:cNvSpPr/>
          <p:nvPr/>
        </p:nvSpPr>
        <p:spPr>
          <a:xfrm>
            <a:off x="6336792" y="5687568"/>
            <a:ext cx="5303520" cy="621792"/>
          </a:xfrm>
          <a:prstGeom prst="rect">
            <a:avLst/>
          </a:prstGeom>
          <a:solidFill>
            <a:srgbClr val="E6EFF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5" name="Rectangle 34"/>
          <p:cNvSpPr/>
          <p:nvPr/>
        </p:nvSpPr>
        <p:spPr>
          <a:xfrm>
            <a:off x="6336792" y="5687568"/>
            <a:ext cx="50292" cy="62179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6" name="TextBox 35"/>
          <p:cNvSpPr txBox="1"/>
          <p:nvPr/>
        </p:nvSpPr>
        <p:spPr>
          <a:xfrm>
            <a:off x="6592824" y="5797296"/>
            <a:ext cx="4846320" cy="420624"/>
          </a:xfrm>
          <a:prstGeom prst="rect">
            <a:avLst/>
          </a:prstGeom>
          <a:noFill/>
        </p:spPr>
        <p:txBody>
          <a:bodyPr wrap="square" lIns="0" rIns="0" tIns="0" bIns="0">
            <a:spAutoFit/>
          </a:bodyPr>
          <a:lstStyle/>
          <a:p>
            <a:pPr algn="l">
              <a:lnSpc>
                <a:spcPct val="95000"/>
              </a:lnSpc>
              <a:spcBef>
                <a:spcPts val="0"/>
              </a:spcBef>
              <a:spcAft>
                <a:spcPts val="300"/>
              </a:spcAft>
            </a:pPr>
            <a:r>
              <a:rPr sz="950" b="1" i="0">
                <a:solidFill>
                  <a:srgbClr val="002F5F"/>
                </a:solidFill>
                <a:latin typeface="Calibri"/>
              </a:rPr>
              <a:t>YENİ KURULUM STANDARDI</a:t>
            </a:r>
          </a:p>
          <a:p>
            <a:pPr algn="l">
              <a:lnSpc>
                <a:spcPct val="95000"/>
              </a:lnSpc>
              <a:spcBef>
                <a:spcPts val="0"/>
              </a:spcBef>
              <a:spcAft>
                <a:spcPts val="0"/>
              </a:spcAft>
            </a:pPr>
            <a:r>
              <a:rPr sz="850" b="0" i="0">
                <a:solidFill>
                  <a:srgbClr val="1C232D"/>
                </a:solidFill>
                <a:latin typeface="Calibri"/>
              </a:rPr>
              <a:t>Windows 11 Pro 64-bit  ·  2020+ Core i5 / Ryzen 5  ·  16 GB RAM (yoğun rapor için 32 GB)  ·  500 GB NVMe SSD  ·  UPS + Gigabit Ethernet</a:t>
            </a:r>
          </a:p>
        </p:txBody>
      </p:sp>
      <p:sp>
        <p:nvSpPr>
          <p:cNvPr id="37" name="Rectangle 36"/>
          <p:cNvSpPr/>
          <p:nvPr/>
        </p:nvSpPr>
        <p:spPr>
          <a:xfrm>
            <a:off x="548640" y="5047488"/>
            <a:ext cx="5303520" cy="1261872"/>
          </a:xfrm>
          <a:prstGeom prst="rect">
            <a:avLst/>
          </a:prstGeom>
          <a:solidFill>
            <a:srgbClr val="F4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8" name="Rectangle 37"/>
          <p:cNvSpPr/>
          <p:nvPr/>
        </p:nvSpPr>
        <p:spPr>
          <a:xfrm>
            <a:off x="548640" y="5047488"/>
            <a:ext cx="50292" cy="1261872"/>
          </a:xfrm>
          <a:prstGeom prst="rect">
            <a:avLst/>
          </a:prstGeom>
          <a:solidFill>
            <a:srgbClr val="CE112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9" name="TextBox 38"/>
          <p:cNvSpPr txBox="1"/>
          <p:nvPr/>
        </p:nvSpPr>
        <p:spPr>
          <a:xfrm>
            <a:off x="804672" y="5202936"/>
            <a:ext cx="4846320" cy="274320"/>
          </a:xfrm>
          <a:prstGeom prst="rect">
            <a:avLst/>
          </a:prstGeom>
          <a:noFill/>
        </p:spPr>
        <p:txBody>
          <a:bodyPr wrap="square" lIns="0" rIns="0" tIns="0" bIns="0">
            <a:spAutoFit/>
          </a:bodyPr>
          <a:lstStyle/>
          <a:p>
            <a:pPr algn="l">
              <a:lnSpc>
                <a:spcPct val="95000"/>
              </a:lnSpc>
              <a:spcBef>
                <a:spcPts val="0"/>
              </a:spcBef>
              <a:spcAft>
                <a:spcPts val="0"/>
              </a:spcAft>
            </a:pPr>
            <a:r>
              <a:rPr sz="1050" b="1" i="0">
                <a:solidFill>
                  <a:srgbClr val="002F5F"/>
                </a:solidFill>
                <a:latin typeface="Calibri"/>
              </a:rPr>
              <a:t>ÖNE ÇIKAN RİSKLER</a:t>
            </a:r>
          </a:p>
        </p:txBody>
      </p:sp>
      <p:sp>
        <p:nvSpPr>
          <p:cNvPr id="40" name="TextBox 39"/>
          <p:cNvSpPr txBox="1"/>
          <p:nvPr/>
        </p:nvSpPr>
        <p:spPr>
          <a:xfrm>
            <a:off x="804672" y="5550407"/>
            <a:ext cx="4846320" cy="603503"/>
          </a:xfrm>
          <a:prstGeom prst="rect">
            <a:avLst/>
          </a:prstGeom>
          <a:noFill/>
        </p:spPr>
        <p:txBody>
          <a:bodyPr wrap="square" lIns="0" rIns="0" tIns="0" bIns="0">
            <a:spAutoFit/>
          </a:bodyPr>
          <a:lstStyle/>
          <a:p>
            <a:pPr algn="l" marL="125000" indent="-125000">
              <a:lnSpc>
                <a:spcPct val="95000"/>
              </a:lnSpc>
              <a:spcBef>
                <a:spcPts val="0"/>
              </a:spcBef>
              <a:spcAft>
                <a:spcPts val="300"/>
              </a:spcAft>
              <a:buClr>
                <a:srgbClr val="CE1126"/>
              </a:buClr>
              <a:buSzPts val="720"/>
              <a:buFont typeface="Arial"/>
              <a:buChar char="▪"/>
            </a:pPr>
            <a:r>
              <a:rPr sz="900" b="0" i="0">
                <a:solidFill>
                  <a:srgbClr val="1C232D"/>
                </a:solidFill>
                <a:latin typeface="Calibri"/>
              </a:rPr>
              <a:t>Veri göçünde uyumsuzluk/eksik kayıt ve kod içinde dağınık iş kurallarının eksik analizi</a:t>
            </a:r>
          </a:p>
          <a:p>
            <a:pPr algn="l" marL="125000" indent="-125000">
              <a:lnSpc>
                <a:spcPct val="95000"/>
              </a:lnSpc>
              <a:spcBef>
                <a:spcPts val="0"/>
              </a:spcBef>
              <a:spcAft>
                <a:spcPts val="300"/>
              </a:spcAft>
              <a:buClr>
                <a:srgbClr val="CE1126"/>
              </a:buClr>
              <a:buSzPts val="720"/>
              <a:buFont typeface="Arial"/>
              <a:buChar char="▪"/>
            </a:pPr>
            <a:r>
              <a:rPr sz="900" b="0" i="0">
                <a:solidFill>
                  <a:srgbClr val="1C232D"/>
                </a:solidFill>
                <a:latin typeface="Calibri"/>
              </a:rPr>
              <a:t>Eczane ortamlarındaki donanım ve işletim sistemi farklılıkları; büyük DB'lerde performans ve yedekleme yükü</a:t>
            </a:r>
          </a:p>
          <a:p>
            <a:pPr algn="l" marL="125000" indent="-125000">
              <a:lnSpc>
                <a:spcPct val="95000"/>
              </a:lnSpc>
              <a:spcBef>
                <a:spcPts val="0"/>
              </a:spcBef>
              <a:spcAft>
                <a:spcPts val="300"/>
              </a:spcAft>
              <a:buClr>
                <a:srgbClr val="CE1126"/>
              </a:buClr>
              <a:buSzPts val="720"/>
              <a:buFont typeface="Arial"/>
              <a:buChar char="▪"/>
            </a:pPr>
            <a:r>
              <a:rPr sz="900" b="0" i="0">
                <a:solidFill>
                  <a:srgbClr val="1C232D"/>
                </a:solidFill>
                <a:latin typeface="Calibri"/>
              </a:rPr>
              <a:t>İTS, ÜTS, Medula, yazarkasa ve e-fatura entegrasyonlarında uyumluluk sorunları</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